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9"/>
  </p:notesMasterIdLst>
  <p:handoutMasterIdLst>
    <p:handoutMasterId r:id="rId60"/>
  </p:handoutMasterIdLst>
  <p:sldIdLst>
    <p:sldId id="256" r:id="rId2"/>
    <p:sldId id="272" r:id="rId3"/>
    <p:sldId id="267" r:id="rId4"/>
    <p:sldId id="291" r:id="rId5"/>
    <p:sldId id="292" r:id="rId6"/>
    <p:sldId id="295" r:id="rId7"/>
    <p:sldId id="296" r:id="rId8"/>
    <p:sldId id="297" r:id="rId9"/>
    <p:sldId id="350" r:id="rId10"/>
    <p:sldId id="300" r:id="rId11"/>
    <p:sldId id="301" r:id="rId12"/>
    <p:sldId id="302" r:id="rId13"/>
    <p:sldId id="303" r:id="rId14"/>
    <p:sldId id="304" r:id="rId15"/>
    <p:sldId id="351" r:id="rId16"/>
    <p:sldId id="306" r:id="rId17"/>
    <p:sldId id="307" r:id="rId18"/>
    <p:sldId id="308" r:id="rId19"/>
    <p:sldId id="309" r:id="rId20"/>
    <p:sldId id="310" r:id="rId21"/>
    <p:sldId id="352" r:id="rId22"/>
    <p:sldId id="312" r:id="rId23"/>
    <p:sldId id="313" r:id="rId24"/>
    <p:sldId id="355" r:id="rId25"/>
    <p:sldId id="315" r:id="rId26"/>
    <p:sldId id="316" r:id="rId27"/>
    <p:sldId id="317" r:id="rId28"/>
    <p:sldId id="318" r:id="rId29"/>
    <p:sldId id="319" r:id="rId30"/>
    <p:sldId id="353" r:id="rId31"/>
    <p:sldId id="321" r:id="rId32"/>
    <p:sldId id="322" r:id="rId33"/>
    <p:sldId id="323" r:id="rId34"/>
    <p:sldId id="324" r:id="rId35"/>
    <p:sldId id="325" r:id="rId36"/>
    <p:sldId id="354" r:id="rId37"/>
    <p:sldId id="328" r:id="rId38"/>
    <p:sldId id="329" r:id="rId39"/>
    <p:sldId id="330" r:id="rId40"/>
    <p:sldId id="331" r:id="rId41"/>
    <p:sldId id="332" r:id="rId42"/>
    <p:sldId id="333" r:id="rId43"/>
    <p:sldId id="334" r:id="rId44"/>
    <p:sldId id="335" r:id="rId45"/>
    <p:sldId id="336" r:id="rId46"/>
    <p:sldId id="337" r:id="rId47"/>
    <p:sldId id="338" r:id="rId48"/>
    <p:sldId id="339" r:id="rId49"/>
    <p:sldId id="340" r:id="rId50"/>
    <p:sldId id="342" r:id="rId51"/>
    <p:sldId id="343" r:id="rId52"/>
    <p:sldId id="271" r:id="rId53"/>
    <p:sldId id="345" r:id="rId54"/>
    <p:sldId id="346" r:id="rId55"/>
    <p:sldId id="347" r:id="rId56"/>
    <p:sldId id="348" r:id="rId57"/>
    <p:sldId id="349" r:id="rId58"/>
  </p:sldIdLst>
  <p:sldSz cx="18291175" cy="10290175"/>
  <p:notesSz cx="6858000" cy="9144000"/>
  <p:defaultTextStyle>
    <a:defPPr>
      <a:defRPr lang="tr-TR"/>
    </a:defPPr>
    <a:lvl1pPr marL="0" algn="l" defTabSz="1633210" rtl="0" eaLnBrk="1" latinLnBrk="0" hangingPunct="1">
      <a:defRPr sz="3200" kern="1200">
        <a:solidFill>
          <a:schemeClr val="tx1"/>
        </a:solidFill>
        <a:latin typeface="+mn-lt"/>
        <a:ea typeface="+mn-ea"/>
        <a:cs typeface="+mn-cs"/>
      </a:defRPr>
    </a:lvl1pPr>
    <a:lvl2pPr marL="816605" algn="l" defTabSz="1633210" rtl="0" eaLnBrk="1" latinLnBrk="0" hangingPunct="1">
      <a:defRPr sz="3200" kern="1200">
        <a:solidFill>
          <a:schemeClr val="tx1"/>
        </a:solidFill>
        <a:latin typeface="+mn-lt"/>
        <a:ea typeface="+mn-ea"/>
        <a:cs typeface="+mn-cs"/>
      </a:defRPr>
    </a:lvl2pPr>
    <a:lvl3pPr marL="1633210" algn="l" defTabSz="1633210" rtl="0" eaLnBrk="1" latinLnBrk="0" hangingPunct="1">
      <a:defRPr sz="3200" kern="1200">
        <a:solidFill>
          <a:schemeClr val="tx1"/>
        </a:solidFill>
        <a:latin typeface="+mn-lt"/>
        <a:ea typeface="+mn-ea"/>
        <a:cs typeface="+mn-cs"/>
      </a:defRPr>
    </a:lvl3pPr>
    <a:lvl4pPr marL="2449815" algn="l" defTabSz="1633210" rtl="0" eaLnBrk="1" latinLnBrk="0" hangingPunct="1">
      <a:defRPr sz="3200" kern="1200">
        <a:solidFill>
          <a:schemeClr val="tx1"/>
        </a:solidFill>
        <a:latin typeface="+mn-lt"/>
        <a:ea typeface="+mn-ea"/>
        <a:cs typeface="+mn-cs"/>
      </a:defRPr>
    </a:lvl4pPr>
    <a:lvl5pPr marL="3266420" algn="l" defTabSz="1633210" rtl="0" eaLnBrk="1" latinLnBrk="0" hangingPunct="1">
      <a:defRPr sz="3200" kern="1200">
        <a:solidFill>
          <a:schemeClr val="tx1"/>
        </a:solidFill>
        <a:latin typeface="+mn-lt"/>
        <a:ea typeface="+mn-ea"/>
        <a:cs typeface="+mn-cs"/>
      </a:defRPr>
    </a:lvl5pPr>
    <a:lvl6pPr marL="4083025" algn="l" defTabSz="1633210" rtl="0" eaLnBrk="1" latinLnBrk="0" hangingPunct="1">
      <a:defRPr sz="3200" kern="1200">
        <a:solidFill>
          <a:schemeClr val="tx1"/>
        </a:solidFill>
        <a:latin typeface="+mn-lt"/>
        <a:ea typeface="+mn-ea"/>
        <a:cs typeface="+mn-cs"/>
      </a:defRPr>
    </a:lvl6pPr>
    <a:lvl7pPr marL="4899630" algn="l" defTabSz="1633210" rtl="0" eaLnBrk="1" latinLnBrk="0" hangingPunct="1">
      <a:defRPr sz="3200" kern="1200">
        <a:solidFill>
          <a:schemeClr val="tx1"/>
        </a:solidFill>
        <a:latin typeface="+mn-lt"/>
        <a:ea typeface="+mn-ea"/>
        <a:cs typeface="+mn-cs"/>
      </a:defRPr>
    </a:lvl7pPr>
    <a:lvl8pPr marL="5716234" algn="l" defTabSz="1633210" rtl="0" eaLnBrk="1" latinLnBrk="0" hangingPunct="1">
      <a:defRPr sz="3200" kern="1200">
        <a:solidFill>
          <a:schemeClr val="tx1"/>
        </a:solidFill>
        <a:latin typeface="+mn-lt"/>
        <a:ea typeface="+mn-ea"/>
        <a:cs typeface="+mn-cs"/>
      </a:defRPr>
    </a:lvl8pPr>
    <a:lvl9pPr marL="6532839" algn="l" defTabSz="16332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1">
          <p15:clr>
            <a:srgbClr val="A4A3A4"/>
          </p15:clr>
        </p15:guide>
        <p15:guide id="2" pos="57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59C"/>
    <a:srgbClr val="565D6F"/>
    <a:srgbClr val="376091"/>
    <a:srgbClr val="2B4F67"/>
    <a:srgbClr val="009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705" autoAdjust="0"/>
  </p:normalViewPr>
  <p:slideViewPr>
    <p:cSldViewPr>
      <p:cViewPr varScale="1">
        <p:scale>
          <a:sx n="47" d="100"/>
          <a:sy n="47" d="100"/>
        </p:scale>
        <p:origin x="900" y="48"/>
      </p:cViewPr>
      <p:guideLst>
        <p:guide orient="horz" pos="3241"/>
        <p:guide pos="5761"/>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p:cViewPr varScale="1">
        <p:scale>
          <a:sx n="71" d="100"/>
          <a:sy n="71" d="100"/>
        </p:scale>
        <p:origin x="-3077"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0CBB7A-33AF-434C-B8C5-B5F21D294CDF}" type="datetimeFigureOut">
              <a:rPr lang="tr-TR" smtClean="0"/>
              <a:t>16.12.2016</a:t>
            </a:fld>
            <a:endParaRPr lang="tr-T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44CA8F-E702-4354-BF18-6C51F0B1C292}" type="slidenum">
              <a:rPr lang="tr-TR" smtClean="0"/>
              <a:t>‹#›</a:t>
            </a:fld>
            <a:endParaRPr lang="tr-TR"/>
          </a:p>
        </p:txBody>
      </p:sp>
    </p:spTree>
    <p:extLst>
      <p:ext uri="{BB962C8B-B14F-4D97-AF65-F5344CB8AC3E}">
        <p14:creationId xmlns:p14="http://schemas.microsoft.com/office/powerpoint/2010/main" val="1911722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6C1039-E6FF-4F78-9751-FFD9A3AC8099}" type="datetimeFigureOut">
              <a:rPr lang="tr-TR" smtClean="0"/>
              <a:t>16.12.2016</a:t>
            </a:fld>
            <a:endParaRPr lang="tr-T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2DA432-7CF7-4A2F-BE93-45834DC6981A}" type="slidenum">
              <a:rPr lang="tr-TR" smtClean="0"/>
              <a:t>‹#›</a:t>
            </a:fld>
            <a:endParaRPr lang="tr-TR"/>
          </a:p>
        </p:txBody>
      </p:sp>
    </p:spTree>
    <p:extLst>
      <p:ext uri="{BB962C8B-B14F-4D97-AF65-F5344CB8AC3E}">
        <p14:creationId xmlns:p14="http://schemas.microsoft.com/office/powerpoint/2010/main" val="227152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24</a:t>
            </a:fld>
            <a:endParaRPr lang="tr-TR"/>
          </a:p>
        </p:txBody>
      </p:sp>
    </p:spTree>
    <p:extLst>
      <p:ext uri="{BB962C8B-B14F-4D97-AF65-F5344CB8AC3E}">
        <p14:creationId xmlns:p14="http://schemas.microsoft.com/office/powerpoint/2010/main" val="2380069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smtClean="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smtClean="0">
              <a:solidFill>
                <a:schemeClr val="tx1"/>
              </a:solidFill>
              <a:effectLst/>
              <a:latin typeface="+mn-lt"/>
              <a:ea typeface="+mn-ea"/>
              <a:cs typeface="+mn-cs"/>
            </a:endParaRPr>
          </a:p>
          <a:p>
            <a:pPr lvl="0">
              <a:spcBef>
                <a:spcPts val="0"/>
              </a:spcBef>
              <a:buNone/>
            </a:pPr>
            <a:r>
              <a:rPr lang="en-US" sz="1200" b="0" i="0" u="none" strike="noStrike" kern="1200" dirty="0" smtClean="0">
                <a:solidFill>
                  <a:schemeClr val="tx1"/>
                </a:solidFill>
                <a:effectLst/>
                <a:latin typeface="+mn-lt"/>
                <a:ea typeface="+mn-ea"/>
                <a:cs typeface="+mn-cs"/>
              </a:rPr>
              <a:t>VMs are a</a:t>
            </a:r>
            <a:r>
              <a:rPr lang="en-US" sz="1200" b="0" i="0" u="none" strike="noStrike" kern="1200" baseline="0" dirty="0" smtClean="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28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smtClean="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smtClean="0">
              <a:effectLst/>
            </a:endParaRPr>
          </a:p>
          <a:p>
            <a:pPr rtl="0"/>
            <a:r>
              <a:rPr lang="en-US" b="0" dirty="0" smtClean="0">
                <a:effectLst/>
              </a:rPr>
              <a:t/>
            </a:r>
            <a:br>
              <a:rPr lang="en-US" b="0" dirty="0" smtClean="0">
                <a:effectLst/>
              </a:rPr>
            </a:br>
            <a:endParaRPr lang="en-US" b="0" dirty="0" smtClean="0">
              <a:effectLst/>
            </a:endParaRPr>
          </a:p>
          <a:p>
            <a:r>
              <a:rPr lang="en-US" sz="1200" b="0" i="0" u="none" strike="noStrike" kern="1200" dirty="0" smtClean="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smtClean="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dirty="0"/>
          </a:p>
        </p:txBody>
      </p:sp>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48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smtClean="0">
                <a:solidFill>
                  <a:schemeClr val="tx1"/>
                </a:solidFill>
                <a:effectLst/>
                <a:latin typeface="+mn-lt"/>
                <a:ea typeface="+mn-ea"/>
                <a:cs typeface="+mn-cs"/>
              </a:rPr>
              <a:t>So if containers are not VMs, a logical question is: Can VMs and Docker containers coexist?</a:t>
            </a:r>
            <a:endParaRPr lang="en-US" b="0" dirty="0" smtClean="0">
              <a:effectLst/>
            </a:endParaRPr>
          </a:p>
          <a:p>
            <a:pPr rtl="0"/>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The answer is a resounding “yes.”</a:t>
            </a:r>
            <a:endParaRPr lang="en-US" b="0" dirty="0" smtClean="0">
              <a:effectLst/>
            </a:endParaRPr>
          </a:p>
          <a:p>
            <a:pPr rtl="0"/>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smtClean="0">
              <a:effectLst/>
            </a:endParaRPr>
          </a:p>
          <a:p>
            <a:pPr rtl="0"/>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smtClean="0">
              <a:effectLst/>
            </a:endParaRPr>
          </a:p>
          <a:p>
            <a:pPr rtl="0"/>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smtClean="0">
              <a:effectLst/>
            </a:endParaRPr>
          </a:p>
          <a:p>
            <a:pPr rtl="0"/>
            <a:r>
              <a:rPr lang="en-US" b="0" dirty="0" smtClean="0">
                <a:effectLst/>
              </a:rPr>
              <a:t/>
            </a:r>
            <a:br>
              <a:rPr lang="en-US" b="0" dirty="0" smtClean="0">
                <a:effectLst/>
              </a:rPr>
            </a:br>
            <a:endParaRPr lang="en-US" b="0" dirty="0" smtClean="0">
              <a:effectLst/>
            </a:endParaRPr>
          </a:p>
          <a:p>
            <a:r>
              <a:rPr lang="en-US" sz="1200" b="0" i="0" u="none" strike="noStrike" kern="1200" dirty="0" smtClean="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smtClean="0">
                <a:solidFill>
                  <a:schemeClr val="tx1"/>
                </a:solidFill>
                <a:effectLst/>
                <a:latin typeface="+mn-lt"/>
                <a:ea typeface="+mn-ea"/>
                <a:cs typeface="+mn-cs"/>
              </a:rPr>
              <a:t>sysadmins</a:t>
            </a:r>
            <a:r>
              <a:rPr lang="en-US" sz="1200" b="0" i="0" u="none" strike="noStrike" kern="1200" dirty="0" smtClean="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endParaRPr lang="en-US" sz="1200" b="0" i="0" u="none" strike="noStrike" kern="1200" dirty="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671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smtClean="0">
                <a:solidFill>
                  <a:schemeClr val="dk1"/>
                </a:solidFill>
                <a:latin typeface="Calibri"/>
                <a:ea typeface="Calibri"/>
                <a:cs typeface="Calibri"/>
                <a:sym typeface="Calibri"/>
              </a:rPr>
              <a:t>Build, Ship, Run</a:t>
            </a:r>
            <a:r>
              <a:rPr lang="en-US" sz="1200" b="0" i="0" u="none" strike="noStrike" cap="none" baseline="0" dirty="0" smtClean="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smtClean="0">
                <a:solidFill>
                  <a:schemeClr val="dk1"/>
                </a:solidFill>
                <a:latin typeface="Calibri"/>
                <a:ea typeface="Calibri"/>
                <a:cs typeface="Calibri"/>
                <a:sym typeface="Calibri"/>
              </a:rPr>
              <a:t>.Net</a:t>
            </a:r>
            <a:r>
              <a:rPr lang="en-US" sz="1200" b="0" i="0" u="none" strike="noStrike" cap="none" baseline="0" dirty="0" smtClean="0">
                <a:solidFill>
                  <a:schemeClr val="dk1"/>
                </a:solidFill>
                <a:latin typeface="Calibri"/>
                <a:ea typeface="Calibri"/>
                <a:cs typeface="Calibri"/>
                <a:sym typeface="Calibri"/>
              </a:rPr>
              <a:t>, ASP, Java, Ruby, </a:t>
            </a:r>
            <a:r>
              <a:rPr lang="en-US" sz="1200" b="0" i="0" u="none" strike="noStrike" cap="none" baseline="0" dirty="0" err="1" smtClean="0">
                <a:solidFill>
                  <a:schemeClr val="dk1"/>
                </a:solidFill>
                <a:latin typeface="Calibri"/>
                <a:ea typeface="Calibri"/>
                <a:cs typeface="Calibri"/>
                <a:sym typeface="Calibri"/>
              </a:rPr>
              <a:t>Redis</a:t>
            </a:r>
            <a:r>
              <a:rPr lang="en-US" sz="1200" b="0" i="0" u="none" strike="noStrike" cap="none" baseline="0" dirty="0" smtClean="0">
                <a:solidFill>
                  <a:schemeClr val="dk1"/>
                </a:solidFill>
                <a:latin typeface="Calibri"/>
                <a:ea typeface="Calibri"/>
                <a:cs typeface="Calibri"/>
                <a:sym typeface="Calibri"/>
              </a:rPr>
              <a:t>, </a:t>
            </a:r>
            <a:r>
              <a:rPr lang="en-US" sz="1200" b="0" i="0" u="none" strike="noStrike" cap="none" baseline="0" dirty="0" err="1" smtClean="0">
                <a:solidFill>
                  <a:schemeClr val="dk1"/>
                </a:solidFill>
                <a:latin typeface="Calibri"/>
                <a:ea typeface="Calibri"/>
                <a:cs typeface="Calibri"/>
                <a:sym typeface="Calibri"/>
              </a:rPr>
              <a:t>etc</a:t>
            </a:r>
            <a:r>
              <a:rPr lang="en-US" sz="1200" b="0" i="0" u="none" strike="noStrike" cap="none" baseline="0" dirty="0" smtClean="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Move applications seamlessly from </a:t>
            </a:r>
            <a:r>
              <a:rPr lang="en-US" sz="1200" b="0" i="0" u="none" strike="noStrike" cap="none" baseline="0" dirty="0" err="1" smtClean="0">
                <a:solidFill>
                  <a:schemeClr val="dk1"/>
                </a:solidFill>
                <a:latin typeface="Calibri"/>
                <a:ea typeface="Calibri"/>
                <a:cs typeface="Calibri"/>
                <a:sym typeface="Calibri"/>
              </a:rPr>
              <a:t>dev</a:t>
            </a:r>
            <a:r>
              <a:rPr lang="en-US" sz="1200" b="0" i="0" u="none" strike="noStrike" cap="none" baseline="0" dirty="0" smtClean="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a:buSzPct val="25000"/>
            </a:pPr>
            <a:fld id="{00000000-1234-1234-1234-123412341234}" type="slidenum">
              <a:rPr lang="en">
                <a:solidFill>
                  <a:prstClr val="black"/>
                </a:solidFill>
                <a:ea typeface="Calibri"/>
                <a:cs typeface="Calibri"/>
                <a:sym typeface="Calibri"/>
              </a:rPr>
              <a:pPr>
                <a:buSzPct val="25000"/>
              </a:pPr>
              <a:t>29</a:t>
            </a:fld>
            <a:endParaRPr lang="en">
              <a:solidFill>
                <a:prstClr val="black"/>
              </a:solidFill>
              <a:ea typeface="Calibri"/>
              <a:cs typeface="Calibri"/>
              <a:sym typeface="Calibri"/>
            </a:endParaRPr>
          </a:p>
        </p:txBody>
      </p:sp>
    </p:spTree>
    <p:extLst>
      <p:ext uri="{BB962C8B-B14F-4D97-AF65-F5344CB8AC3E}">
        <p14:creationId xmlns:p14="http://schemas.microsoft.com/office/powerpoint/2010/main" val="412509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30</a:t>
            </a:fld>
            <a:endParaRPr lang="tr-TR"/>
          </a:p>
        </p:txBody>
      </p:sp>
    </p:spTree>
    <p:extLst>
      <p:ext uri="{BB962C8B-B14F-4D97-AF65-F5344CB8AC3E}">
        <p14:creationId xmlns:p14="http://schemas.microsoft.com/office/powerpoint/2010/main" val="4283520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36</a:t>
            </a:fld>
            <a:endParaRPr lang="tr-TR"/>
          </a:p>
        </p:txBody>
      </p:sp>
    </p:spTree>
    <p:extLst>
      <p:ext uri="{BB962C8B-B14F-4D97-AF65-F5344CB8AC3E}">
        <p14:creationId xmlns:p14="http://schemas.microsoft.com/office/powerpoint/2010/main" val="101463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b="0" dirty="0" smtClean="0"/>
              <a:t>Let’s take a look at what build, ship run</a:t>
            </a:r>
            <a:r>
              <a:rPr lang="en-US" b="0" baseline="0" dirty="0" smtClean="0"/>
              <a:t> means in a little more detail, but before that we need to level set some Docker vocabulary and commands:</a:t>
            </a:r>
          </a:p>
          <a:p>
            <a:pPr marL="0" indent="0">
              <a:buNone/>
            </a:pPr>
            <a:endParaRPr lang="en-US" b="1" dirty="0" smtClean="0"/>
          </a:p>
          <a:p>
            <a:pPr marL="0" indent="0">
              <a:buNone/>
            </a:pPr>
            <a:r>
              <a:rPr lang="en-US" b="1" dirty="0" smtClean="0"/>
              <a:t>Image</a:t>
            </a:r>
          </a:p>
          <a:p>
            <a:pPr marL="0" indent="0">
              <a:buNone/>
            </a:pPr>
            <a:r>
              <a:rPr lang="en-US" b="0" dirty="0" smtClean="0"/>
              <a:t>The</a:t>
            </a:r>
            <a:r>
              <a:rPr lang="en-US" b="0" baseline="0" dirty="0" smtClean="0"/>
              <a:t> static component that represents a on-running </a:t>
            </a:r>
            <a:r>
              <a:rPr lang="en-US" b="0" baseline="0" dirty="0" err="1" smtClean="0"/>
              <a:t>applicatoin</a:t>
            </a:r>
            <a:endParaRPr lang="en-US" b="0" baseline="0" dirty="0" smtClean="0"/>
          </a:p>
          <a:p>
            <a:pPr marL="0" indent="0">
              <a:buNone/>
            </a:pPr>
            <a:r>
              <a:rPr lang="en-US" b="0" baseline="0" dirty="0" smtClean="0"/>
              <a:t>Containers are derived from images</a:t>
            </a:r>
          </a:p>
          <a:p>
            <a:pPr marL="0" indent="0">
              <a:buNone/>
            </a:pPr>
            <a:r>
              <a:rPr lang="en-US" b="0" baseline="0" dirty="0" smtClean="0"/>
              <a:t>images contain EVERYTHING an application needs to run</a:t>
            </a:r>
          </a:p>
          <a:p>
            <a:pPr marL="0" indent="0">
              <a:buNone/>
            </a:pPr>
            <a:r>
              <a:rPr lang="en-US" b="0" baseline="0" dirty="0" smtClean="0"/>
              <a:t>Should always be built via a </a:t>
            </a:r>
            <a:r>
              <a:rPr lang="en-US" b="0" baseline="0" dirty="0" err="1" smtClean="0"/>
              <a:t>Dockerfile</a:t>
            </a:r>
            <a:r>
              <a:rPr lang="en-US" b="0" baseline="0" dirty="0" smtClean="0"/>
              <a:t> (which we’ll talk about in a bit_</a:t>
            </a:r>
          </a:p>
          <a:p>
            <a:pPr marL="0" indent="0">
              <a:buNone/>
            </a:pPr>
            <a:endParaRPr lang="en-US" b="0" dirty="0" smtClean="0"/>
          </a:p>
          <a:p>
            <a:pPr marL="0" indent="0">
              <a:buNone/>
            </a:pPr>
            <a:endParaRPr lang="en-US" b="1" dirty="0" smtClean="0"/>
          </a:p>
          <a:p>
            <a:pPr marL="0" indent="0">
              <a:buNone/>
            </a:pPr>
            <a:r>
              <a:rPr lang="en-US" b="1" dirty="0" smtClean="0"/>
              <a:t>Container</a:t>
            </a:r>
          </a:p>
          <a:p>
            <a:r>
              <a:rPr lang="en-US" dirty="0" smtClean="0"/>
              <a:t>The standard unit in which the application service resides</a:t>
            </a:r>
          </a:p>
          <a:p>
            <a:r>
              <a:rPr lang="en-US" dirty="0" smtClean="0"/>
              <a:t>Package app and dependencies together</a:t>
            </a:r>
          </a:p>
          <a:p>
            <a:r>
              <a:rPr lang="en-US" dirty="0" smtClean="0"/>
              <a:t>Isolated from other containers</a:t>
            </a:r>
          </a:p>
          <a:p>
            <a:r>
              <a:rPr lang="en-US" dirty="0" smtClean="0"/>
              <a:t>One container per app / service</a:t>
            </a:r>
          </a:p>
          <a:p>
            <a:pPr marL="0" indent="0">
              <a:buNone/>
            </a:pPr>
            <a:endParaRPr lang="en-US" b="1" dirty="0" smtClean="0"/>
          </a:p>
          <a:p>
            <a:pPr marL="0" indent="0">
              <a:buNone/>
            </a:pPr>
            <a:r>
              <a:rPr lang="en-US" b="1" dirty="0" smtClean="0"/>
              <a:t>Docker Engine</a:t>
            </a:r>
          </a:p>
          <a:p>
            <a:r>
              <a:rPr lang="en-US" dirty="0" smtClean="0"/>
              <a:t>The program that creates, ships and runs containers</a:t>
            </a:r>
          </a:p>
          <a:p>
            <a:r>
              <a:rPr lang="en-US" dirty="0" smtClean="0"/>
              <a:t>Deployable on any physical or </a:t>
            </a:r>
            <a:r>
              <a:rPr lang="en-US" dirty="0" err="1" smtClean="0"/>
              <a:t>vm</a:t>
            </a:r>
            <a:r>
              <a:rPr lang="en-US" dirty="0" smtClean="0"/>
              <a:t> host locally, in datacenters or cloud</a:t>
            </a:r>
          </a:p>
          <a:p>
            <a:r>
              <a:rPr lang="en-US" dirty="0" smtClean="0"/>
              <a:t>Communicates with Docker Hub</a:t>
            </a:r>
          </a:p>
          <a:p>
            <a:pPr marL="0" indent="0">
              <a:buNone/>
            </a:pPr>
            <a:endParaRPr lang="en-US" b="1" dirty="0" smtClean="0"/>
          </a:p>
          <a:p>
            <a:pPr marL="0" indent="0">
              <a:buNone/>
            </a:pPr>
            <a:r>
              <a:rPr lang="en-US" b="1" dirty="0" smtClean="0"/>
              <a:t>Registry</a:t>
            </a:r>
          </a:p>
          <a:p>
            <a:r>
              <a:rPr lang="en-US" dirty="0" smtClean="0"/>
              <a:t>The service that store, distributes and manages container images</a:t>
            </a:r>
          </a:p>
          <a:p>
            <a:r>
              <a:rPr lang="en-US" dirty="0" smtClean="0"/>
              <a:t>Receives commands from Docker Client via Engine</a:t>
            </a:r>
          </a:p>
          <a:p>
            <a:r>
              <a:rPr lang="en-US" dirty="0" smtClean="0"/>
              <a:t>Access control with public, private repos</a:t>
            </a:r>
          </a:p>
        </p:txBody>
      </p:sp>
      <p:sp>
        <p:nvSpPr>
          <p:cNvPr id="4" name="Slide Number Placeholder 3"/>
          <p:cNvSpPr>
            <a:spLocks noGrp="1"/>
          </p:cNvSpPr>
          <p:nvPr>
            <p:ph type="sldNum" sz="quarter" idx="10"/>
          </p:nvPr>
        </p:nvSpPr>
        <p:spPr/>
        <p:txBody>
          <a:bodyPr/>
          <a:lstStyle/>
          <a:p>
            <a:fld id="{D9BA2D70-C088-423F-8518-452E86B65DCC}"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51584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a:t>
            </a:fld>
            <a:endParaRPr lang="tr-TR"/>
          </a:p>
        </p:txBody>
      </p:sp>
    </p:spTree>
    <p:extLst>
      <p:ext uri="{BB962C8B-B14F-4D97-AF65-F5344CB8AC3E}">
        <p14:creationId xmlns:p14="http://schemas.microsoft.com/office/powerpoint/2010/main" val="249672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a:t>
            </a:fld>
            <a:endParaRPr lang="tr-TR"/>
          </a:p>
        </p:txBody>
      </p:sp>
    </p:spTree>
    <p:extLst>
      <p:ext uri="{BB962C8B-B14F-4D97-AF65-F5344CB8AC3E}">
        <p14:creationId xmlns:p14="http://schemas.microsoft.com/office/powerpoint/2010/main" val="339510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6</a:t>
            </a:fld>
            <a:endParaRPr lang="tr-TR"/>
          </a:p>
        </p:txBody>
      </p:sp>
    </p:spTree>
    <p:extLst>
      <p:ext uri="{BB962C8B-B14F-4D97-AF65-F5344CB8AC3E}">
        <p14:creationId xmlns:p14="http://schemas.microsoft.com/office/powerpoint/2010/main" val="365287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9</a:t>
            </a:fld>
            <a:endParaRPr lang="tr-TR"/>
          </a:p>
        </p:txBody>
      </p:sp>
    </p:spTree>
    <p:extLst>
      <p:ext uri="{BB962C8B-B14F-4D97-AF65-F5344CB8AC3E}">
        <p14:creationId xmlns:p14="http://schemas.microsoft.com/office/powerpoint/2010/main" val="4268195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15</a:t>
            </a:fld>
            <a:endParaRPr lang="tr-TR"/>
          </a:p>
        </p:txBody>
      </p:sp>
    </p:spTree>
    <p:extLst>
      <p:ext uri="{BB962C8B-B14F-4D97-AF65-F5344CB8AC3E}">
        <p14:creationId xmlns:p14="http://schemas.microsoft.com/office/powerpoint/2010/main" val="3711196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21</a:t>
            </a:fld>
            <a:endParaRPr lang="tr-TR"/>
          </a:p>
        </p:txBody>
      </p:sp>
    </p:spTree>
    <p:extLst>
      <p:ext uri="{BB962C8B-B14F-4D97-AF65-F5344CB8AC3E}">
        <p14:creationId xmlns:p14="http://schemas.microsoft.com/office/powerpoint/2010/main" val="412605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7225"/>
            <a:ext cx="15547975" cy="2205038"/>
          </a:xfrm>
        </p:spPr>
        <p:txBody>
          <a:bodyPr/>
          <a:lstStyle/>
          <a:p>
            <a:r>
              <a:rPr lang="en-US" smtClean="0"/>
              <a:t>Click to edit Master title style</a:t>
            </a:r>
            <a:endParaRPr lang="tr-TR"/>
          </a:p>
        </p:txBody>
      </p:sp>
      <p:sp>
        <p:nvSpPr>
          <p:cNvPr id="3" name="Subtitle 2"/>
          <p:cNvSpPr>
            <a:spLocks noGrp="1"/>
          </p:cNvSpPr>
          <p:nvPr>
            <p:ph type="subTitle" idx="1"/>
          </p:nvPr>
        </p:nvSpPr>
        <p:spPr>
          <a:xfrm>
            <a:off x="2743200" y="5830888"/>
            <a:ext cx="12804775" cy="263048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16.12.2016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535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16.12.2016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2223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1975" y="412750"/>
            <a:ext cx="4114800" cy="8778875"/>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914400" y="412750"/>
            <a:ext cx="12195175" cy="8778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16.12.2016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2006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7281" y="9539950"/>
            <a:ext cx="4324273" cy="547857"/>
          </a:xfrm>
          <a:prstGeom prst="rect">
            <a:avLst/>
          </a:prstGeom>
        </p:spPr>
        <p:txBody>
          <a:bodyPr anchor="ctr"/>
          <a:lstStyle>
            <a:lvl1pPr algn="l">
              <a:defRPr sz="2000">
                <a:solidFill>
                  <a:schemeClr val="accent1"/>
                </a:solidFill>
              </a:defRPr>
            </a:lvl1pPr>
          </a:lstStyle>
          <a:p>
            <a:fld id="{ADB58DA1-B2F1-45C7-8646-C2825988B19D}" type="slidenum">
              <a:rPr lang="en-US" smtClean="0">
                <a:solidFill>
                  <a:srgbClr val="5B9BD5"/>
                </a:solidFill>
              </a:rPr>
              <a:pPr/>
              <a:t>‹#›</a:t>
            </a:fld>
            <a:endParaRPr lang="en-US" dirty="0">
              <a:solidFill>
                <a:srgbClr val="5B9BD5"/>
              </a:solidFill>
            </a:endParaRPr>
          </a:p>
        </p:txBody>
      </p:sp>
      <p:sp>
        <p:nvSpPr>
          <p:cNvPr id="2" name="Title 1"/>
          <p:cNvSpPr>
            <a:spLocks noGrp="1"/>
          </p:cNvSpPr>
          <p:nvPr>
            <p:ph type="title"/>
          </p:nvPr>
        </p:nvSpPr>
        <p:spPr>
          <a:xfrm>
            <a:off x="457280" y="547857"/>
            <a:ext cx="17376616" cy="960133"/>
          </a:xfrm>
          <a:prstGeom prst="rect">
            <a:avLst/>
          </a:prstGeom>
        </p:spPr>
        <p:txBody>
          <a:bodyPr anchor="t">
            <a:normAutofit/>
          </a:bodyPr>
          <a:lstStyle>
            <a:lvl1pPr>
              <a:defRPr sz="6402">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57280" y="2739283"/>
            <a:ext cx="17376616" cy="6529023"/>
          </a:xfrm>
          <a:prstGeom prst="rect">
            <a:avLst/>
          </a:prstGeom>
        </p:spPr>
        <p:txBody>
          <a:bodyPr/>
          <a:lstStyle>
            <a:lvl1pPr>
              <a:buClr>
                <a:schemeClr val="accent1"/>
              </a:buClr>
              <a:defRPr sz="4001">
                <a:solidFill>
                  <a:schemeClr val="tx2"/>
                </a:solidFill>
              </a:defRPr>
            </a:lvl1pPr>
            <a:lvl2pPr marL="1028880" indent="-34296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2400720" indent="-342960">
              <a:buClr>
                <a:schemeClr val="accent1"/>
              </a:buClr>
              <a:buFont typeface="Arial" panose="020B0604020202020204" pitchFamily="34" charset="0"/>
              <a:buChar char="−"/>
              <a:defRPr>
                <a:solidFill>
                  <a:schemeClr val="tx2"/>
                </a:solidFill>
              </a:defRPr>
            </a:lvl4pPr>
            <a:lvl5pPr marL="3086641" indent="-34296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457280" y="1534000"/>
            <a:ext cx="17376616" cy="936913"/>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81599" y="9585210"/>
            <a:ext cx="1752298" cy="457343"/>
          </a:xfrm>
          <a:prstGeom prst="rect">
            <a:avLst/>
          </a:prstGeom>
        </p:spPr>
      </p:pic>
    </p:spTree>
    <p:extLst>
      <p:ext uri="{BB962C8B-B14F-4D97-AF65-F5344CB8AC3E}">
        <p14:creationId xmlns:p14="http://schemas.microsoft.com/office/powerpoint/2010/main" val="246247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16.12.2016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6248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6611938"/>
            <a:ext cx="15547975" cy="2044700"/>
          </a:xfrm>
        </p:spPr>
        <p:txBody>
          <a:bodyPr anchor="t"/>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1444625" y="4360863"/>
            <a:ext cx="15547975" cy="22510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9C75F7-98FD-4D05-8C3F-C506B544AE03}" type="datetimeFigureOut">
              <a:rPr lang="tr-TR" smtClean="0"/>
              <a:t>16.12.2016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5649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914400" y="2400300"/>
            <a:ext cx="8154988"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9221788" y="2400300"/>
            <a:ext cx="8154987"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Date Placeholder 4"/>
          <p:cNvSpPr>
            <a:spLocks noGrp="1"/>
          </p:cNvSpPr>
          <p:nvPr>
            <p:ph type="dt" sz="half" idx="10"/>
          </p:nvPr>
        </p:nvSpPr>
        <p:spPr/>
        <p:txBody>
          <a:bodyPr/>
          <a:lstStyle/>
          <a:p>
            <a:fld id="{DC9C75F7-98FD-4D05-8C3F-C506B544AE03}" type="datetimeFigureOut">
              <a:rPr lang="tr-TR" smtClean="0"/>
              <a:t>16.12.2016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775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914400" y="2303463"/>
            <a:ext cx="8081963"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4400" y="3263900"/>
            <a:ext cx="8081963"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9291638" y="2303463"/>
            <a:ext cx="8085137"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9291638" y="3263900"/>
            <a:ext cx="8085137"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Date Placeholder 6"/>
          <p:cNvSpPr>
            <a:spLocks noGrp="1"/>
          </p:cNvSpPr>
          <p:nvPr>
            <p:ph type="dt" sz="half" idx="10"/>
          </p:nvPr>
        </p:nvSpPr>
        <p:spPr/>
        <p:txBody>
          <a:bodyPr/>
          <a:lstStyle/>
          <a:p>
            <a:fld id="{DC9C75F7-98FD-4D05-8C3F-C506B544AE03}" type="datetimeFigureOut">
              <a:rPr lang="tr-TR" smtClean="0"/>
              <a:t>16.12.2016</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3773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Date Placeholder 2"/>
          <p:cNvSpPr>
            <a:spLocks noGrp="1"/>
          </p:cNvSpPr>
          <p:nvPr>
            <p:ph type="dt" sz="half" idx="10"/>
          </p:nvPr>
        </p:nvSpPr>
        <p:spPr/>
        <p:txBody>
          <a:bodyPr/>
          <a:lstStyle/>
          <a:p>
            <a:fld id="{DC9C75F7-98FD-4D05-8C3F-C506B544AE03}" type="datetimeFigureOut">
              <a:rPr lang="tr-TR" smtClean="0"/>
              <a:t>16.12.2016</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2432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C75F7-98FD-4D05-8C3F-C506B544AE03}" type="datetimeFigureOut">
              <a:rPr lang="tr-TR" smtClean="0"/>
              <a:t>16.12.2016</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9583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9575"/>
            <a:ext cx="6018213" cy="1743075"/>
          </a:xfrm>
        </p:spPr>
        <p:txBody>
          <a:bodyPr anchor="b"/>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7151688" y="409575"/>
            <a:ext cx="10225087" cy="87820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914400" y="2152650"/>
            <a:ext cx="6018213" cy="70389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16.12.2016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5938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7202488"/>
            <a:ext cx="10975975" cy="850900"/>
          </a:xfrm>
        </p:spPr>
        <p:txBody>
          <a:bodyPr anchor="b"/>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3584575" y="919163"/>
            <a:ext cx="10975975" cy="6173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3584575" y="8053388"/>
            <a:ext cx="10975975" cy="12080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16.12.2016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8391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2750"/>
            <a:ext cx="16462375" cy="1714500"/>
          </a:xfrm>
          <a:prstGeom prst="rect">
            <a:avLst/>
          </a:prstGeom>
        </p:spPr>
        <p:txBody>
          <a:bodyPr vert="horz" lIns="91440" tIns="45720" rIns="91440" bIns="45720" rtlCol="0" anchor="ctr">
            <a:normAutofit/>
          </a:bodyPr>
          <a:lstStyle/>
          <a:p>
            <a:r>
              <a:rPr lang="en-US" smtClean="0"/>
              <a:t>Click to edit Master title style</a:t>
            </a:r>
            <a:endParaRPr lang="tr-TR"/>
          </a:p>
        </p:txBody>
      </p:sp>
      <p:sp>
        <p:nvSpPr>
          <p:cNvPr id="3" name="Text Placeholder 2"/>
          <p:cNvSpPr>
            <a:spLocks noGrp="1"/>
          </p:cNvSpPr>
          <p:nvPr>
            <p:ph type="body" idx="1"/>
          </p:nvPr>
        </p:nvSpPr>
        <p:spPr>
          <a:xfrm>
            <a:off x="914400" y="2400300"/>
            <a:ext cx="16462375" cy="67913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2"/>
          </p:nvPr>
        </p:nvSpPr>
        <p:spPr>
          <a:xfrm>
            <a:off x="914400" y="9537700"/>
            <a:ext cx="4268788"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DC9C75F7-98FD-4D05-8C3F-C506B544AE03}" type="datetimeFigureOut">
              <a:rPr lang="tr-TR" smtClean="0"/>
              <a:t>16.12.2016</a:t>
            </a:fld>
            <a:endParaRPr lang="tr-TR"/>
          </a:p>
        </p:txBody>
      </p:sp>
      <p:sp>
        <p:nvSpPr>
          <p:cNvPr id="5" name="Footer Placeholder 4"/>
          <p:cNvSpPr>
            <a:spLocks noGrp="1"/>
          </p:cNvSpPr>
          <p:nvPr>
            <p:ph type="ftr" sz="quarter" idx="3"/>
          </p:nvPr>
        </p:nvSpPr>
        <p:spPr>
          <a:xfrm>
            <a:off x="6249988" y="9537700"/>
            <a:ext cx="5791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3107988" y="9537700"/>
            <a:ext cx="4268787"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20D0E238-7050-4959-A490-93359CB179BA}" type="slidenum">
              <a:rPr lang="tr-TR" smtClean="0"/>
              <a:t>‹#›</a:t>
            </a:fld>
            <a:endParaRPr lang="tr-TR"/>
          </a:p>
        </p:txBody>
      </p:sp>
    </p:spTree>
    <p:extLst>
      <p:ext uri="{BB962C8B-B14F-4D97-AF65-F5344CB8AC3E}">
        <p14:creationId xmlns:p14="http://schemas.microsoft.com/office/powerpoint/2010/main" val="401604362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48.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6.png"/><Relationship Id="rId2" Type="http://schemas.openxmlformats.org/officeDocument/2006/relationships/image" Target="../media/image21.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50.jpeg"/><Relationship Id="rId10" Type="http://schemas.openxmlformats.org/officeDocument/2006/relationships/image" Target="../media/image29.png"/><Relationship Id="rId4" Type="http://schemas.openxmlformats.org/officeDocument/2006/relationships/image" Target="../media/image49.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6.png"/><Relationship Id="rId4" Type="http://schemas.openxmlformats.org/officeDocument/2006/relationships/image" Target="../media/image17.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hyperlink" Target="http://blog.howareyou.com/post/62157486858/continuous-delivery-with-docker-and-jenkins-part-i" TargetMode="External"/><Relationship Id="rId2" Type="http://schemas.openxmlformats.org/officeDocument/2006/relationships/hyperlink" Target="https://speakerdeck.com/teddziuba/docker-at-ebay"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openshift.com/blogs/technical-thoughts-on-openshift-and-dock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hyperlink" Target="http://blog.docker.io/2013/07/docker-desktop-your-desktop-over-ssh-running-inside-of-a-docker-container/"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jpetazzo/pipework"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847945"/>
            <a:ext cx="2323284" cy="7295336"/>
          </a:xfrm>
          <a:prstGeom prst="rect">
            <a:avLst/>
          </a:prstGeom>
        </p:spPr>
      </p:pic>
      <p:sp>
        <p:nvSpPr>
          <p:cNvPr id="16" name="TextBox 15"/>
          <p:cNvSpPr txBox="1"/>
          <p:nvPr/>
        </p:nvSpPr>
        <p:spPr>
          <a:xfrm>
            <a:off x="1512739" y="5950823"/>
            <a:ext cx="15985776" cy="1277273"/>
          </a:xfrm>
          <a:prstGeom prst="rect">
            <a:avLst/>
          </a:prstGeom>
          <a:noFill/>
        </p:spPr>
        <p:txBody>
          <a:bodyPr wrap="square" rtlCol="0">
            <a:spAutoFit/>
          </a:bodyPr>
          <a:lstStyle/>
          <a:p>
            <a:r>
              <a:rPr lang="tr-TR" sz="7700" dirty="0">
                <a:solidFill>
                  <a:schemeClr val="accent5">
                    <a:lumMod val="75000"/>
                  </a:schemeClr>
                </a:solidFill>
                <a:latin typeface="Novecento sans wide Book" pitchFamily="50" charset="-94"/>
              </a:rPr>
              <a:t>Introduction </a:t>
            </a:r>
            <a:r>
              <a:rPr lang="tr-TR" sz="7700" dirty="0" smtClean="0">
                <a:solidFill>
                  <a:schemeClr val="accent5">
                    <a:lumMod val="75000"/>
                  </a:schemeClr>
                </a:solidFill>
                <a:latin typeface="Novecento sans wide Book" pitchFamily="50" charset="-94"/>
              </a:rPr>
              <a:t>to</a:t>
            </a:r>
            <a:r>
              <a:rPr lang="en-US" sz="7700" dirty="0" smtClean="0">
                <a:solidFill>
                  <a:schemeClr val="accent5">
                    <a:lumMod val="75000"/>
                  </a:schemeClr>
                </a:solidFill>
                <a:latin typeface="Novecento sans wide Book" pitchFamily="50" charset="-94"/>
              </a:rPr>
              <a:t> </a:t>
            </a:r>
            <a:r>
              <a:rPr lang="tr-TR" sz="7700" dirty="0" smtClean="0">
                <a:solidFill>
                  <a:schemeClr val="accent5">
                    <a:lumMod val="75000"/>
                  </a:schemeClr>
                </a:solidFill>
                <a:latin typeface="Novecento sans wide Book" pitchFamily="50" charset="-94"/>
              </a:rPr>
              <a:t>Docker</a:t>
            </a:r>
            <a:r>
              <a:rPr lang="en-US" sz="7700" dirty="0" smtClean="0">
                <a:solidFill>
                  <a:schemeClr val="accent5">
                    <a:lumMod val="75000"/>
                  </a:schemeClr>
                </a:solidFill>
                <a:latin typeface="Novecento sans wide Book" pitchFamily="50" charset="-94"/>
              </a:rPr>
              <a:t> Containers</a:t>
            </a:r>
            <a:endParaRPr lang="tr-TR" sz="77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2210" y="1848404"/>
            <a:ext cx="4712217" cy="3647209"/>
          </a:xfrm>
          <a:prstGeom prst="rect">
            <a:avLst/>
          </a:prstGeom>
        </p:spPr>
      </p:pic>
    </p:spTree>
    <p:extLst>
      <p:ext uri="{BB962C8B-B14F-4D97-AF65-F5344CB8AC3E}">
        <p14:creationId xmlns:p14="http://schemas.microsoft.com/office/powerpoint/2010/main" val="1325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pPr marL="0" indent="0">
              <a:buNone/>
            </a:pPr>
            <a:r>
              <a:rPr lang="en-US" sz="5400" dirty="0">
                <a:solidFill>
                  <a:schemeClr val="accent5">
                    <a:lumMod val="75000"/>
                  </a:schemeClr>
                </a:solidFill>
                <a:latin typeface="Novecento sans wide Book" pitchFamily="50" charset="-94"/>
                <a:cs typeface="Klavika" panose="020B0706030404030204" pitchFamily="34" charset="0"/>
              </a:rPr>
              <a:t>An operating system–level virtualization method for running multiple isolated Linux systems (containers) on a single control host.</a:t>
            </a:r>
          </a:p>
          <a:p>
            <a:endParaRPr lang="en-US" sz="540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417" t="13889" r="10625" b="10185"/>
          <a:stretch>
            <a:fillRect/>
          </a:stretch>
        </p:blipFill>
        <p:spPr>
          <a:xfrm>
            <a:off x="11398637" y="6524264"/>
            <a:ext cx="5258713" cy="32569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511" y="6409340"/>
            <a:ext cx="2958026" cy="3486755"/>
          </a:xfrm>
          <a:prstGeom prst="rect">
            <a:avLst/>
          </a:prstGeom>
        </p:spPr>
      </p:pic>
      <p:sp>
        <p:nvSpPr>
          <p:cNvPr id="7" name="TextBox 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Linux Containers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2834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444" y="1756151"/>
            <a:ext cx="8558746" cy="7504451"/>
          </a:xfrm>
        </p:spPr>
        <p:txBody>
          <a:bodyPr>
            <a:normAutofit lnSpcReduction="10000"/>
          </a:bodyPr>
          <a:lstStyle/>
          <a:p>
            <a:r>
              <a:rPr lang="en-US" sz="3601" dirty="0">
                <a:solidFill>
                  <a:srgbClr val="31859C"/>
                </a:solidFill>
              </a:rPr>
              <a:t>&gt;200,000 pulls</a:t>
            </a:r>
          </a:p>
          <a:p>
            <a:r>
              <a:rPr lang="en-US" sz="3601" dirty="0">
                <a:solidFill>
                  <a:srgbClr val="31859C"/>
                </a:solidFill>
              </a:rPr>
              <a:t>&gt;7,500 </a:t>
            </a:r>
            <a:r>
              <a:rPr lang="en-US" sz="3601" dirty="0" err="1">
                <a:solidFill>
                  <a:srgbClr val="31859C"/>
                </a:solidFill>
              </a:rPr>
              <a:t>github</a:t>
            </a:r>
            <a:r>
              <a:rPr lang="en-US" sz="3601" dirty="0">
                <a:solidFill>
                  <a:srgbClr val="31859C"/>
                </a:solidFill>
              </a:rPr>
              <a:t> stars</a:t>
            </a:r>
          </a:p>
          <a:p>
            <a:r>
              <a:rPr lang="en-US" sz="3601" dirty="0">
                <a:solidFill>
                  <a:srgbClr val="31859C"/>
                </a:solidFill>
              </a:rPr>
              <a:t>&gt;200 significant contributors</a:t>
            </a:r>
          </a:p>
          <a:p>
            <a:r>
              <a:rPr lang="en-US" sz="3601" dirty="0">
                <a:solidFill>
                  <a:srgbClr val="31859C"/>
                </a:solidFill>
              </a:rPr>
              <a:t>&gt;200 projects built on top of docker </a:t>
            </a:r>
          </a:p>
          <a:p>
            <a:pPr lvl="1"/>
            <a:r>
              <a:rPr lang="en-US" dirty="0">
                <a:solidFill>
                  <a:srgbClr val="31859C"/>
                </a:solidFill>
              </a:rPr>
              <a:t>UIs, mini-</a:t>
            </a:r>
            <a:r>
              <a:rPr lang="en-US" dirty="0" err="1">
                <a:solidFill>
                  <a:srgbClr val="31859C"/>
                </a:solidFill>
              </a:rPr>
              <a:t>PaaS</a:t>
            </a:r>
            <a:r>
              <a:rPr lang="en-US" dirty="0">
                <a:solidFill>
                  <a:srgbClr val="31859C"/>
                </a:solidFill>
              </a:rPr>
              <a:t>, Remote Desktop….</a:t>
            </a:r>
          </a:p>
          <a:p>
            <a:r>
              <a:rPr lang="en-US" sz="3601" dirty="0">
                <a:solidFill>
                  <a:srgbClr val="31859C"/>
                </a:solidFill>
              </a:rPr>
              <a:t>1000’s of </a:t>
            </a:r>
            <a:r>
              <a:rPr lang="en-US" sz="3601" dirty="0" err="1">
                <a:solidFill>
                  <a:srgbClr val="31859C"/>
                </a:solidFill>
              </a:rPr>
              <a:t>Dockerized</a:t>
            </a:r>
            <a:r>
              <a:rPr lang="en-US" sz="3601" dirty="0">
                <a:solidFill>
                  <a:srgbClr val="31859C"/>
                </a:solidFill>
              </a:rPr>
              <a:t> applications</a:t>
            </a:r>
          </a:p>
          <a:p>
            <a:pPr lvl="1"/>
            <a:r>
              <a:rPr lang="en-US" dirty="0" err="1">
                <a:solidFill>
                  <a:srgbClr val="31859C"/>
                </a:solidFill>
              </a:rPr>
              <a:t>Memcached</a:t>
            </a:r>
            <a:r>
              <a:rPr lang="en-US" dirty="0">
                <a:solidFill>
                  <a:srgbClr val="31859C"/>
                </a:solidFill>
              </a:rPr>
              <a:t>, </a:t>
            </a:r>
            <a:r>
              <a:rPr lang="en-US" dirty="0" err="1">
                <a:solidFill>
                  <a:srgbClr val="31859C"/>
                </a:solidFill>
              </a:rPr>
              <a:t>Redis</a:t>
            </a:r>
            <a:r>
              <a:rPr lang="en-US" dirty="0">
                <a:solidFill>
                  <a:srgbClr val="31859C"/>
                </a:solidFill>
              </a:rPr>
              <a:t>, Node.js…and </a:t>
            </a:r>
            <a:r>
              <a:rPr lang="en-US" dirty="0" err="1">
                <a:solidFill>
                  <a:srgbClr val="31859C"/>
                </a:solidFill>
              </a:rPr>
              <a:t>Hadoop</a:t>
            </a:r>
            <a:endParaRPr lang="en-US" dirty="0">
              <a:solidFill>
                <a:srgbClr val="31859C"/>
              </a:solidFill>
            </a:endParaRPr>
          </a:p>
          <a:p>
            <a:r>
              <a:rPr lang="en-US" sz="3601" dirty="0">
                <a:solidFill>
                  <a:srgbClr val="31859C"/>
                </a:solidFill>
              </a:rPr>
              <a:t>Integration in Jenkins, Travis, Chef, Puppet, Vagrant and </a:t>
            </a:r>
            <a:r>
              <a:rPr lang="en-US" sz="3601" dirty="0" err="1">
                <a:solidFill>
                  <a:srgbClr val="31859C"/>
                </a:solidFill>
              </a:rPr>
              <a:t>OpenStack</a:t>
            </a:r>
            <a:endParaRPr lang="en-US" sz="3601" dirty="0">
              <a:solidFill>
                <a:srgbClr val="31859C"/>
              </a:solidFill>
            </a:endParaRPr>
          </a:p>
          <a:p>
            <a:r>
              <a:rPr lang="en-US" sz="3601" dirty="0" err="1">
                <a:solidFill>
                  <a:srgbClr val="31859C"/>
                </a:solidFill>
              </a:rPr>
              <a:t>Meetups</a:t>
            </a:r>
            <a:r>
              <a:rPr lang="en-US" sz="3601" dirty="0">
                <a:solidFill>
                  <a:srgbClr val="31859C"/>
                </a:solidFill>
              </a:rPr>
              <a:t> arranged around the world…with organizations like </a:t>
            </a:r>
            <a:r>
              <a:rPr lang="en-US" sz="3601" dirty="0" err="1">
                <a:solidFill>
                  <a:srgbClr val="31859C"/>
                </a:solidFill>
              </a:rPr>
              <a:t>Ebay</a:t>
            </a:r>
            <a:r>
              <a:rPr lang="en-US" sz="3601" dirty="0">
                <a:solidFill>
                  <a:srgbClr val="31859C"/>
                </a:solidFill>
              </a:rPr>
              <a:t>, </a:t>
            </a:r>
            <a:r>
              <a:rPr lang="en-US" sz="3601" dirty="0" err="1">
                <a:solidFill>
                  <a:srgbClr val="31859C"/>
                </a:solidFill>
              </a:rPr>
              <a:t>Cloudflare</a:t>
            </a:r>
            <a:r>
              <a:rPr lang="en-US" sz="3601" dirty="0">
                <a:solidFill>
                  <a:srgbClr val="31859C"/>
                </a:solidFill>
              </a:rPr>
              <a:t>, </a:t>
            </a:r>
            <a:r>
              <a:rPr lang="en-US" sz="3601" dirty="0" err="1">
                <a:solidFill>
                  <a:srgbClr val="31859C"/>
                </a:solidFill>
              </a:rPr>
              <a:t>Yandex</a:t>
            </a:r>
            <a:r>
              <a:rPr lang="en-US" sz="3601" dirty="0">
                <a:solidFill>
                  <a:srgbClr val="31859C"/>
                </a:solidFill>
              </a:rPr>
              <a:t>, and Rackspace presenting on their use of Docker</a:t>
            </a:r>
          </a:p>
        </p:txBody>
      </p:sp>
      <p:pic>
        <p:nvPicPr>
          <p:cNvPr id="4" name="Picture 3"/>
          <p:cNvPicPr>
            <a:picLocks noChangeAspect="1"/>
          </p:cNvPicPr>
          <p:nvPr/>
        </p:nvPicPr>
        <p:blipFill>
          <a:blip r:embed="rId2" cstate="print"/>
          <a:stretch>
            <a:fillRect/>
          </a:stretch>
        </p:blipFill>
        <p:spPr>
          <a:xfrm>
            <a:off x="9252290" y="1583647"/>
            <a:ext cx="4401314" cy="1871987"/>
          </a:xfrm>
          <a:prstGeom prst="rect">
            <a:avLst/>
          </a:prstGeom>
        </p:spPr>
      </p:pic>
      <p:pic>
        <p:nvPicPr>
          <p:cNvPr id="5" name="Picture 4"/>
          <p:cNvPicPr>
            <a:picLocks noChangeAspect="1"/>
          </p:cNvPicPr>
          <p:nvPr/>
        </p:nvPicPr>
        <p:blipFill>
          <a:blip r:embed="rId3" cstate="print"/>
          <a:stretch>
            <a:fillRect/>
          </a:stretch>
        </p:blipFill>
        <p:spPr>
          <a:xfrm>
            <a:off x="9252286" y="3529135"/>
            <a:ext cx="4344154" cy="1700508"/>
          </a:xfrm>
          <a:prstGeom prst="rect">
            <a:avLst/>
          </a:prstGeom>
        </p:spPr>
      </p:pic>
      <p:pic>
        <p:nvPicPr>
          <p:cNvPr id="6" name="Picture 5"/>
          <p:cNvPicPr>
            <a:picLocks noChangeAspect="1"/>
          </p:cNvPicPr>
          <p:nvPr/>
        </p:nvPicPr>
        <p:blipFill>
          <a:blip r:embed="rId4" cstate="print"/>
          <a:stretch>
            <a:fillRect/>
          </a:stretch>
        </p:blipFill>
        <p:spPr>
          <a:xfrm>
            <a:off x="9206563" y="5219282"/>
            <a:ext cx="4429895" cy="1714798"/>
          </a:xfrm>
          <a:prstGeom prst="rect">
            <a:avLst/>
          </a:prstGeom>
        </p:spPr>
      </p:pic>
      <p:pic>
        <p:nvPicPr>
          <p:cNvPr id="7" name="Picture 6"/>
          <p:cNvPicPr>
            <a:picLocks noChangeAspect="1"/>
          </p:cNvPicPr>
          <p:nvPr/>
        </p:nvPicPr>
        <p:blipFill>
          <a:blip r:embed="rId5" cstate="print"/>
          <a:stretch>
            <a:fillRect/>
          </a:stretch>
        </p:blipFill>
        <p:spPr>
          <a:xfrm>
            <a:off x="9186558" y="6946088"/>
            <a:ext cx="4409888" cy="1951917"/>
          </a:xfrm>
          <a:prstGeom prst="rect">
            <a:avLst/>
          </a:prstGeom>
        </p:spPr>
      </p:pic>
      <p:pic>
        <p:nvPicPr>
          <p:cNvPr id="8" name="Picture 7"/>
          <p:cNvPicPr>
            <a:picLocks noChangeAspect="1"/>
          </p:cNvPicPr>
          <p:nvPr/>
        </p:nvPicPr>
        <p:blipFill>
          <a:blip r:embed="rId6" cstate="print"/>
          <a:stretch>
            <a:fillRect/>
          </a:stretch>
        </p:blipFill>
        <p:spPr>
          <a:xfrm>
            <a:off x="13884146" y="7110899"/>
            <a:ext cx="4344154" cy="1543318"/>
          </a:xfrm>
          <a:prstGeom prst="rect">
            <a:avLst/>
          </a:prstGeom>
        </p:spPr>
      </p:pic>
      <p:pic>
        <p:nvPicPr>
          <p:cNvPr id="9" name="Picture 8"/>
          <p:cNvPicPr>
            <a:picLocks noChangeAspect="1"/>
          </p:cNvPicPr>
          <p:nvPr/>
        </p:nvPicPr>
        <p:blipFill>
          <a:blip r:embed="rId7" cstate="print"/>
          <a:stretch>
            <a:fillRect/>
          </a:stretch>
        </p:blipFill>
        <p:spPr>
          <a:xfrm>
            <a:off x="13848971" y="1531691"/>
            <a:ext cx="4344154" cy="1114620"/>
          </a:xfrm>
          <a:prstGeom prst="rect">
            <a:avLst/>
          </a:prstGeom>
        </p:spPr>
      </p:pic>
      <p:pic>
        <p:nvPicPr>
          <p:cNvPr id="10" name="Picture 9"/>
          <p:cNvPicPr>
            <a:picLocks noChangeAspect="1"/>
          </p:cNvPicPr>
          <p:nvPr/>
        </p:nvPicPr>
        <p:blipFill>
          <a:blip r:embed="rId8" cstate="print"/>
          <a:stretch>
            <a:fillRect/>
          </a:stretch>
        </p:blipFill>
        <p:spPr>
          <a:xfrm>
            <a:off x="13848972" y="2556750"/>
            <a:ext cx="4329864" cy="1671928"/>
          </a:xfrm>
          <a:prstGeom prst="rect">
            <a:avLst/>
          </a:prstGeom>
        </p:spPr>
      </p:pic>
      <p:pic>
        <p:nvPicPr>
          <p:cNvPr id="11" name="Picture 10"/>
          <p:cNvPicPr>
            <a:picLocks noChangeAspect="1"/>
          </p:cNvPicPr>
          <p:nvPr/>
        </p:nvPicPr>
        <p:blipFill>
          <a:blip r:embed="rId9" cstate="print"/>
          <a:stretch>
            <a:fillRect/>
          </a:stretch>
        </p:blipFill>
        <p:spPr>
          <a:xfrm>
            <a:off x="13777528" y="4115378"/>
            <a:ext cx="4415604" cy="1414708"/>
          </a:xfrm>
          <a:prstGeom prst="rect">
            <a:avLst/>
          </a:prstGeom>
        </p:spPr>
      </p:pic>
      <p:pic>
        <p:nvPicPr>
          <p:cNvPr id="12" name="Picture 11"/>
          <p:cNvPicPr>
            <a:picLocks noChangeAspect="1"/>
          </p:cNvPicPr>
          <p:nvPr/>
        </p:nvPicPr>
        <p:blipFill>
          <a:blip r:embed="rId10" cstate="print"/>
          <a:stretch>
            <a:fillRect/>
          </a:stretch>
        </p:blipFill>
        <p:spPr>
          <a:xfrm>
            <a:off x="13844791" y="5573109"/>
            <a:ext cx="4338225" cy="1593635"/>
          </a:xfrm>
          <a:prstGeom prst="rect">
            <a:avLst/>
          </a:prstGeom>
        </p:spPr>
      </p:pic>
      <p:pic>
        <p:nvPicPr>
          <p:cNvPr id="13" name="Picture 12"/>
          <p:cNvPicPr>
            <a:picLocks noChangeAspect="1"/>
          </p:cNvPicPr>
          <p:nvPr/>
        </p:nvPicPr>
        <p:blipFill>
          <a:blip r:embed="rId11" cstate="print"/>
          <a:stretch>
            <a:fillRect/>
          </a:stretch>
        </p:blipFill>
        <p:spPr>
          <a:xfrm>
            <a:off x="9186558" y="8850745"/>
            <a:ext cx="4409888" cy="1422959"/>
          </a:xfrm>
          <a:prstGeom prst="rect">
            <a:avLst/>
          </a:prstGeom>
        </p:spPr>
      </p:pic>
      <p:pic>
        <p:nvPicPr>
          <p:cNvPr id="14" name="Picture 13"/>
          <p:cNvPicPr>
            <a:picLocks noChangeAspect="1"/>
          </p:cNvPicPr>
          <p:nvPr/>
        </p:nvPicPr>
        <p:blipFill>
          <a:blip r:embed="rId12" cstate="print"/>
          <a:stretch>
            <a:fillRect/>
          </a:stretch>
        </p:blipFill>
        <p:spPr>
          <a:xfrm>
            <a:off x="14027704" y="8801010"/>
            <a:ext cx="4212811" cy="1396034"/>
          </a:xfrm>
          <a:prstGeom prst="rect">
            <a:avLst/>
          </a:prstGeom>
        </p:spPr>
      </p:pic>
      <p:sp>
        <p:nvSpPr>
          <p:cNvPr id="18" name="TextBox 17"/>
          <p:cNvSpPr txBox="1"/>
          <p:nvPr/>
        </p:nvSpPr>
        <p:spPr>
          <a:xfrm>
            <a:off x="3168923" y="22521"/>
            <a:ext cx="12169352"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In the 8 months since we launched</a:t>
            </a:r>
            <a:endParaRPr lang="tr-TR" sz="5000" dirty="0">
              <a:solidFill>
                <a:schemeClr val="accent5">
                  <a:lumMod val="75000"/>
                </a:schemeClr>
              </a:solidFill>
              <a:latin typeface="Novecento sans wide Book" pitchFamily="50" charset="-94"/>
            </a:endParaRPr>
          </a:p>
        </p:txBody>
      </p:sp>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91514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0937" y="1862111"/>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8149" y="1864251"/>
            <a:ext cx="1629356" cy="134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6763" y="1670366"/>
            <a:ext cx="1596318" cy="177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879" y="1651542"/>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116" y="1649156"/>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54990" y="8465394"/>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237458" y="8317424"/>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49851" y="7781031"/>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4120" y="8765180"/>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42063" y="8375157"/>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10515" y="842469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64170" y="846538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2250576" y="1658016"/>
            <a:ext cx="1915105" cy="1915105"/>
          </a:xfrm>
          <a:prstGeom prst="rect">
            <a:avLst/>
          </a:prstGeom>
        </p:spPr>
      </p:pic>
      <p:sp>
        <p:nvSpPr>
          <p:cNvPr id="17" name="TextBox 16"/>
          <p:cNvSpPr txBox="1"/>
          <p:nvPr/>
        </p:nvSpPr>
        <p:spPr>
          <a:xfrm rot="16200000">
            <a:off x="-913803" y="3419845"/>
            <a:ext cx="3279965" cy="507960"/>
          </a:xfrm>
          <a:prstGeom prst="rect">
            <a:avLst/>
          </a:prstGeom>
          <a:noFill/>
        </p:spPr>
        <p:txBody>
          <a:bodyPr wrap="square" rtlCol="0">
            <a:spAutoFit/>
          </a:bodyPr>
          <a:lstStyle/>
          <a:p>
            <a:pPr algn="ctr" defTabSz="1371874"/>
            <a:r>
              <a:rPr lang="en-US" sz="2701" dirty="0">
                <a:solidFill>
                  <a:srgbClr val="394D54"/>
                </a:solidFill>
              </a:rPr>
              <a:t>Multiplicity of Goods</a:t>
            </a:r>
          </a:p>
        </p:txBody>
      </p:sp>
      <p:sp>
        <p:nvSpPr>
          <p:cNvPr id="18" name="TextBox 17"/>
          <p:cNvSpPr txBox="1"/>
          <p:nvPr/>
        </p:nvSpPr>
        <p:spPr>
          <a:xfrm rot="16200000">
            <a:off x="-918673" y="7173255"/>
            <a:ext cx="3279965" cy="1339213"/>
          </a:xfrm>
          <a:prstGeom prst="rect">
            <a:avLst/>
          </a:prstGeom>
          <a:noFill/>
        </p:spPr>
        <p:txBody>
          <a:bodyPr wrap="square" rtlCol="0">
            <a:spAutoFit/>
          </a:bodyPr>
          <a:lstStyle/>
          <a:p>
            <a:pPr algn="ctr" defTabSz="1371874"/>
            <a:r>
              <a:rPr lang="en-US" sz="2701" dirty="0">
                <a:solidFill>
                  <a:srgbClr val="394D54"/>
                </a:solidFill>
              </a:rPr>
              <a:t>Multiplicity of methods for transporting/storing</a:t>
            </a:r>
          </a:p>
        </p:txBody>
      </p:sp>
      <p:sp>
        <p:nvSpPr>
          <p:cNvPr id="19" name="TextBox 18"/>
          <p:cNvSpPr txBox="1"/>
          <p:nvPr/>
        </p:nvSpPr>
        <p:spPr>
          <a:xfrm rot="5400000">
            <a:off x="15644732" y="2587254"/>
            <a:ext cx="3279965" cy="1754839"/>
          </a:xfrm>
          <a:prstGeom prst="rect">
            <a:avLst/>
          </a:prstGeom>
          <a:noFill/>
        </p:spPr>
        <p:txBody>
          <a:bodyPr wrap="square" rtlCol="0">
            <a:spAutoFit/>
          </a:bodyPr>
          <a:lstStyle/>
          <a:p>
            <a:pPr algn="ctr" defTabSz="1371874"/>
            <a:r>
              <a:rPr lang="en-US" sz="2701" dirty="0">
                <a:solidFill>
                  <a:srgbClr val="394D54"/>
                </a:solidFill>
              </a:rPr>
              <a:t>Do I worry about how goods interact (e.g. coffee beans next to spices)</a:t>
            </a:r>
          </a:p>
        </p:txBody>
      </p:sp>
      <p:sp>
        <p:nvSpPr>
          <p:cNvPr id="22" name="TextBox 21"/>
          <p:cNvSpPr txBox="1"/>
          <p:nvPr/>
        </p:nvSpPr>
        <p:spPr>
          <a:xfrm rot="5400000">
            <a:off x="15485826" y="6949710"/>
            <a:ext cx="3279965" cy="1754839"/>
          </a:xfrm>
          <a:prstGeom prst="rect">
            <a:avLst/>
          </a:prstGeom>
          <a:noFill/>
        </p:spPr>
        <p:txBody>
          <a:bodyPr wrap="square" rtlCol="0">
            <a:spAutoFit/>
          </a:bodyPr>
          <a:lstStyle/>
          <a:p>
            <a:pPr algn="ctr" defTabSz="1371874"/>
            <a:r>
              <a:rPr lang="en-US" sz="2701" dirty="0">
                <a:solidFill>
                  <a:srgbClr val="394D54"/>
                </a:solidFill>
              </a:rPr>
              <a:t>Can I transport quickly and smoothly</a:t>
            </a:r>
          </a:p>
          <a:p>
            <a:pPr algn="ctr" defTabSz="1371874"/>
            <a:r>
              <a:rPr lang="en-US" sz="2701" dirty="0">
                <a:solidFill>
                  <a:srgbClr val="394D54"/>
                </a:solidFill>
              </a:rPr>
              <a:t>(e.g. from boat to train to truck)</a:t>
            </a:r>
          </a:p>
        </p:txBody>
      </p:sp>
      <p:pic>
        <p:nvPicPr>
          <p:cNvPr id="3" name="Picture 2"/>
          <p:cNvPicPr>
            <a:picLocks noChangeAspect="1"/>
          </p:cNvPicPr>
          <p:nvPr/>
        </p:nvPicPr>
        <p:blipFill>
          <a:blip r:embed="rId16" cstate="print"/>
          <a:stretch>
            <a:fillRect/>
          </a:stretch>
        </p:blipFill>
        <p:spPr>
          <a:xfrm>
            <a:off x="5878811" y="4549763"/>
            <a:ext cx="5604068" cy="2641366"/>
          </a:xfrm>
          <a:prstGeom prst="rect">
            <a:avLst/>
          </a:prstGeom>
        </p:spPr>
      </p:pic>
      <p:cxnSp>
        <p:nvCxnSpPr>
          <p:cNvPr id="27" name="Straight Arrow Connector 26"/>
          <p:cNvCxnSpPr/>
          <p:nvPr/>
        </p:nvCxnSpPr>
        <p:spPr>
          <a:xfrm rot="18900000" flipV="1">
            <a:off x="10008862" y="377019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5419203" y="3842979"/>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10986775" y="5572498"/>
            <a:ext cx="5102090" cy="1938992"/>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…in between, can be loaded and unloaded, stacked, transported efficiently over long distances, and transferred from one mode of transport to another</a:t>
            </a:r>
            <a:endParaRPr lang="en-US" sz="2400" b="1" dirty="0">
              <a:solidFill>
                <a:prstClr val="white"/>
              </a:solidFill>
            </a:endParaRPr>
          </a:p>
        </p:txBody>
      </p:sp>
      <p:sp>
        <p:nvSpPr>
          <p:cNvPr id="31" name="Rectangle 30"/>
          <p:cNvSpPr/>
          <p:nvPr/>
        </p:nvSpPr>
        <p:spPr>
          <a:xfrm>
            <a:off x="1228940" y="3552777"/>
            <a:ext cx="4601375"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 standard container that is loaded with virtually any goods, and stays sealed until it reaches final delivery.</a:t>
            </a:r>
            <a:endParaRPr lang="en-US" sz="2400" b="1" dirty="0">
              <a:solidFill>
                <a:prstClr val="white"/>
              </a:solidFill>
            </a:endParaRPr>
          </a:p>
        </p:txBody>
      </p:sp>
      <p:cxnSp>
        <p:nvCxnSpPr>
          <p:cNvPr id="24" name="Straight Arrow Connector 23"/>
          <p:cNvCxnSpPr/>
          <p:nvPr/>
        </p:nvCxnSpPr>
        <p:spPr>
          <a:xfrm rot="2700000">
            <a:off x="9552164" y="756127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5697445" y="7635975"/>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2664867" y="22521"/>
            <a:ext cx="12025335"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Solution: Intermodal Shipping Container</a:t>
            </a:r>
          </a:p>
        </p:txBody>
      </p:sp>
      <p:pic>
        <p:nvPicPr>
          <p:cNvPr id="33" name="Picture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02426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25602" name="Rectangle 2"/>
          <p:cNvSpPr>
            <a:spLocks/>
          </p:cNvSpPr>
          <p:nvPr/>
        </p:nvSpPr>
        <p:spPr bwMode="auto">
          <a:xfrm>
            <a:off x="1824488" y="2155747"/>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25603" name="Rectangle 3"/>
          <p:cNvSpPr>
            <a:spLocks/>
          </p:cNvSpPr>
          <p:nvPr/>
        </p:nvSpPr>
        <p:spPr bwMode="auto">
          <a:xfrm>
            <a:off x="7751411" y="2199244"/>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25604" name="Rectangle 4"/>
          <p:cNvSpPr>
            <a:spLocks/>
          </p:cNvSpPr>
          <p:nvPr/>
        </p:nvSpPr>
        <p:spPr bwMode="auto">
          <a:xfrm>
            <a:off x="5159755" y="2193158"/>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25605" name="Rectangle 5"/>
          <p:cNvSpPr>
            <a:spLocks/>
          </p:cNvSpPr>
          <p:nvPr/>
        </p:nvSpPr>
        <p:spPr bwMode="auto">
          <a:xfrm>
            <a:off x="11073982" y="2183274"/>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25606" name="Rectangle 6"/>
          <p:cNvSpPr>
            <a:spLocks/>
          </p:cNvSpPr>
          <p:nvPr/>
        </p:nvSpPr>
        <p:spPr bwMode="auto">
          <a:xfrm>
            <a:off x="13330263" y="2071769"/>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25616" name="Rectangle 16"/>
          <p:cNvSpPr>
            <a:spLocks/>
          </p:cNvSpPr>
          <p:nvPr/>
        </p:nvSpPr>
        <p:spPr bwMode="auto">
          <a:xfrm>
            <a:off x="2224146" y="9357355"/>
            <a:ext cx="18483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25617" name="Rectangle 17"/>
          <p:cNvSpPr>
            <a:spLocks/>
          </p:cNvSpPr>
          <p:nvPr/>
        </p:nvSpPr>
        <p:spPr bwMode="auto">
          <a:xfrm>
            <a:off x="4925202" y="9380829"/>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25618" name="Rectangle 18"/>
          <p:cNvSpPr>
            <a:spLocks/>
          </p:cNvSpPr>
          <p:nvPr/>
        </p:nvSpPr>
        <p:spPr bwMode="auto">
          <a:xfrm>
            <a:off x="9540481" y="9404107"/>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25621" name="Rectangle 21"/>
          <p:cNvSpPr>
            <a:spLocks/>
          </p:cNvSpPr>
          <p:nvPr/>
        </p:nvSpPr>
        <p:spPr bwMode="auto">
          <a:xfrm>
            <a:off x="13926774" y="9343065"/>
            <a:ext cx="229876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3" name="TextBox 2"/>
          <p:cNvSpPr txBox="1"/>
          <p:nvPr/>
        </p:nvSpPr>
        <p:spPr>
          <a:xfrm rot="16200000">
            <a:off x="-1070993" y="3405555"/>
            <a:ext cx="3279965" cy="507960"/>
          </a:xfrm>
          <a:prstGeom prst="rect">
            <a:avLst/>
          </a:prstGeom>
          <a:noFill/>
        </p:spPr>
        <p:txBody>
          <a:bodyPr wrap="square" rtlCol="0">
            <a:spAutoFit/>
          </a:bodyPr>
          <a:lstStyle/>
          <a:p>
            <a:pPr algn="ctr" defTabSz="1371874"/>
            <a:r>
              <a:rPr lang="en-US" sz="2701" dirty="0">
                <a:solidFill>
                  <a:srgbClr val="394D54"/>
                </a:solidFill>
              </a:rPr>
              <a:t>Multiplicity of Stacks</a:t>
            </a:r>
          </a:p>
        </p:txBody>
      </p:sp>
      <p:sp>
        <p:nvSpPr>
          <p:cNvPr id="27" name="TextBox 26"/>
          <p:cNvSpPr txBox="1"/>
          <p:nvPr/>
        </p:nvSpPr>
        <p:spPr>
          <a:xfrm rot="16200000">
            <a:off x="-918673" y="7173254"/>
            <a:ext cx="3279965" cy="1339213"/>
          </a:xfrm>
          <a:prstGeom prst="rect">
            <a:avLst/>
          </a:prstGeom>
          <a:noFill/>
        </p:spPr>
        <p:txBody>
          <a:bodyPr wrap="square" rtlCol="0">
            <a:spAutoFit/>
          </a:bodyPr>
          <a:lstStyle/>
          <a:p>
            <a:pPr algn="ctr" defTabSz="1371874"/>
            <a:r>
              <a:rPr lang="en-US" sz="2701" dirty="0">
                <a:solidFill>
                  <a:srgbClr val="394D54"/>
                </a:solidFill>
              </a:rPr>
              <a:t>Multiplicity of hardware environments</a:t>
            </a:r>
          </a:p>
        </p:txBody>
      </p:sp>
      <p:sp>
        <p:nvSpPr>
          <p:cNvPr id="28" name="Rectangle 20"/>
          <p:cNvSpPr>
            <a:spLocks/>
          </p:cNvSpPr>
          <p:nvPr/>
        </p:nvSpPr>
        <p:spPr bwMode="auto">
          <a:xfrm>
            <a:off x="11669210" y="9357355"/>
            <a:ext cx="237038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1951" y="8302069"/>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6514127" y="9380861"/>
            <a:ext cx="27231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5739" y="8514455"/>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3390" y="8577698"/>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7724" y="8342155"/>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12438275" y="8094709"/>
            <a:ext cx="813701" cy="1118545"/>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5884" y="819219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10146599" y="2263029"/>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6" name="Freeform 65"/>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9" name="Freeform 68"/>
          <p:cNvSpPr/>
          <p:nvPr/>
        </p:nvSpPr>
        <p:spPr>
          <a:xfrm>
            <a:off x="10146599" y="2668188"/>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71" name="Freeform 70"/>
          <p:cNvSpPr/>
          <p:nvPr/>
        </p:nvSpPr>
        <p:spPr>
          <a:xfrm>
            <a:off x="1393044" y="20590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2" name="Freeform 71"/>
          <p:cNvSpPr/>
          <p:nvPr/>
        </p:nvSpPr>
        <p:spPr>
          <a:xfrm>
            <a:off x="1505601"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3" name="Freeform 72"/>
          <p:cNvSpPr/>
          <p:nvPr/>
        </p:nvSpPr>
        <p:spPr>
          <a:xfrm>
            <a:off x="1281348"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4" name="Freeform 73"/>
          <p:cNvSpPr/>
          <p:nvPr/>
        </p:nvSpPr>
        <p:spPr>
          <a:xfrm>
            <a:off x="4728381"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5" name="Freeform 74"/>
          <p:cNvSpPr/>
          <p:nvPr/>
        </p:nvSpPr>
        <p:spPr>
          <a:xfrm>
            <a:off x="4504128"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6" name="Freeform 75"/>
          <p:cNvSpPr/>
          <p:nvPr/>
        </p:nvSpPr>
        <p:spPr>
          <a:xfrm>
            <a:off x="4615823" y="235092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89" name="Freeform 88"/>
          <p:cNvSpPr/>
          <p:nvPr/>
        </p:nvSpPr>
        <p:spPr>
          <a:xfrm>
            <a:off x="12679939" y="23434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2564261" y="2116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1" name="Freeform 90"/>
          <p:cNvSpPr/>
          <p:nvPr/>
        </p:nvSpPr>
        <p:spPr>
          <a:xfrm>
            <a:off x="12452565" y="23191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10730464"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10506211"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10617907" y="231085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10730464"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3" name="Freeform 102"/>
          <p:cNvSpPr/>
          <p:nvPr/>
        </p:nvSpPr>
        <p:spPr>
          <a:xfrm>
            <a:off x="10506211"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4" name="Freeform 103"/>
          <p:cNvSpPr/>
          <p:nvPr/>
        </p:nvSpPr>
        <p:spPr>
          <a:xfrm>
            <a:off x="7029376"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7253629"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7141934"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6917681"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8" name="TextBox 107"/>
          <p:cNvSpPr txBox="1"/>
          <p:nvPr/>
        </p:nvSpPr>
        <p:spPr>
          <a:xfrm rot="5400000">
            <a:off x="15644732" y="2795070"/>
            <a:ext cx="3279965" cy="1339213"/>
          </a:xfrm>
          <a:prstGeom prst="rect">
            <a:avLst/>
          </a:prstGeom>
          <a:noFill/>
        </p:spPr>
        <p:txBody>
          <a:bodyPr wrap="square" rtlCol="0">
            <a:spAutoFit/>
          </a:bodyPr>
          <a:lstStyle/>
          <a:p>
            <a:pPr algn="ctr" defTabSz="1371874"/>
            <a:r>
              <a:rPr lang="en-US" sz="2701" dirty="0">
                <a:solidFill>
                  <a:srgbClr val="394D54"/>
                </a:solidFill>
              </a:rPr>
              <a:t>Do services and apps interact appropriately?</a:t>
            </a:r>
          </a:p>
        </p:txBody>
      </p:sp>
      <p:sp>
        <p:nvSpPr>
          <p:cNvPr id="109" name="TextBox 108"/>
          <p:cNvSpPr txBox="1"/>
          <p:nvPr/>
        </p:nvSpPr>
        <p:spPr>
          <a:xfrm rot="5400000">
            <a:off x="15830500" y="7761867"/>
            <a:ext cx="3279965" cy="923586"/>
          </a:xfrm>
          <a:prstGeom prst="rect">
            <a:avLst/>
          </a:prstGeom>
          <a:noFill/>
        </p:spPr>
        <p:txBody>
          <a:bodyPr wrap="square" rtlCol="0">
            <a:spAutoFit/>
          </a:bodyPr>
          <a:lstStyle/>
          <a:p>
            <a:pPr algn="ctr" defTabSz="1371874"/>
            <a:r>
              <a:rPr lang="en-US" sz="2701" dirty="0">
                <a:solidFill>
                  <a:srgbClr val="394D54"/>
                </a:solidFill>
              </a:rPr>
              <a:t>Can I migrate smoothly and quickly</a:t>
            </a:r>
          </a:p>
        </p:txBody>
      </p:sp>
      <p:pic>
        <p:nvPicPr>
          <p:cNvPr id="77" name="Picture 76"/>
          <p:cNvPicPr>
            <a:picLocks noChangeAspect="1"/>
          </p:cNvPicPr>
          <p:nvPr/>
        </p:nvPicPr>
        <p:blipFill>
          <a:blip r:embed="rId8" cstate="print"/>
          <a:stretch>
            <a:fillRect/>
          </a:stretch>
        </p:blipFill>
        <p:spPr>
          <a:xfrm>
            <a:off x="5878811" y="4549763"/>
            <a:ext cx="5604068" cy="2641366"/>
          </a:xfrm>
          <a:prstGeom prst="rect">
            <a:avLst/>
          </a:prstGeom>
        </p:spPr>
      </p:pic>
      <p:sp>
        <p:nvSpPr>
          <p:cNvPr id="78" name="Rectangle 77"/>
          <p:cNvSpPr/>
          <p:nvPr/>
        </p:nvSpPr>
        <p:spPr>
          <a:xfrm>
            <a:off x="11503434" y="6318487"/>
            <a:ext cx="5192010"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…that  can be manipulated using standard operations and run consistently on virtually any hardware platform </a:t>
            </a:r>
            <a:endParaRPr lang="en-US" sz="2400" b="1" dirty="0">
              <a:solidFill>
                <a:prstClr val="white"/>
              </a:solidFill>
            </a:endParaRPr>
          </a:p>
        </p:txBody>
      </p:sp>
      <p:sp>
        <p:nvSpPr>
          <p:cNvPr id="79" name="Rectangle 78"/>
          <p:cNvSpPr/>
          <p:nvPr/>
        </p:nvSpPr>
        <p:spPr>
          <a:xfrm>
            <a:off x="1271814" y="3879065"/>
            <a:ext cx="4507081"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An engine that enables any payload to be encapsulated as a lightweight, portable, self-sufficient  container…</a:t>
            </a:r>
            <a:endParaRPr lang="en-US" sz="2400" b="1" dirty="0">
              <a:solidFill>
                <a:prstClr val="white"/>
              </a:solidFill>
            </a:endParaRPr>
          </a:p>
        </p:txBody>
      </p:sp>
      <p:cxnSp>
        <p:nvCxnSpPr>
          <p:cNvPr id="81" name="Straight Arrow Connector 80"/>
          <p:cNvCxnSpPr/>
          <p:nvPr/>
        </p:nvCxnSpPr>
        <p:spPr>
          <a:xfrm rot="18900000">
            <a:off x="9111839" y="349398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4805915" y="3499490"/>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5860178" y="4500052"/>
            <a:ext cx="5644542" cy="2672226"/>
          </a:xfrm>
          <a:prstGeom prst="rect">
            <a:avLst/>
          </a:prstGeom>
          <a:noFill/>
        </p:spPr>
      </p:pic>
      <p:cxnSp>
        <p:nvCxnSpPr>
          <p:cNvPr id="114" name="Straight Arrow Connector 113"/>
          <p:cNvCxnSpPr/>
          <p:nvPr/>
        </p:nvCxnSpPr>
        <p:spPr>
          <a:xfrm rot="18900000">
            <a:off x="4648871" y="7626654"/>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9145841" y="738195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is a shipping container system for code </a:t>
            </a:r>
            <a:endParaRPr lang="tr-TR" sz="5000" dirty="0">
              <a:solidFill>
                <a:schemeClr val="accent5">
                  <a:lumMod val="75000"/>
                </a:schemeClr>
              </a:solidFill>
              <a:latin typeface="Novecento sans wide Book" pitchFamily="50" charset="-94"/>
            </a:endParaRPr>
          </a:p>
        </p:txBody>
      </p:sp>
      <p:pic>
        <p:nvPicPr>
          <p:cNvPr id="56" name="Picture 5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788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2657935" y="1872682"/>
          <a:ext cx="11689233" cy="6881371"/>
        </p:xfrm>
        <a:graphic>
          <a:graphicData uri="http://schemas.openxmlformats.org/drawingml/2006/table">
            <a:tbl>
              <a:tblPr/>
              <a:tblGrid>
                <a:gridCol w="2597605"/>
                <a:gridCol w="1298804"/>
                <a:gridCol w="1298804"/>
                <a:gridCol w="1298804"/>
                <a:gridCol w="1298804"/>
                <a:gridCol w="1298804"/>
                <a:gridCol w="1298804"/>
                <a:gridCol w="1298804"/>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r>
            </a:tbl>
          </a:graphicData>
        </a:graphic>
      </p:graphicFrame>
      <p:sp>
        <p:nvSpPr>
          <p:cNvPr id="8" name="Freeform 7"/>
          <p:cNvSpPr/>
          <p:nvPr/>
        </p:nvSpPr>
        <p:spPr>
          <a:xfrm>
            <a:off x="2182501" y="20995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295058"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 name="Freeform 9"/>
          <p:cNvSpPr/>
          <p:nvPr/>
        </p:nvSpPr>
        <p:spPr>
          <a:xfrm>
            <a:off x="2070805"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 name="Freeform 10"/>
          <p:cNvSpPr/>
          <p:nvPr/>
        </p:nvSpPr>
        <p:spPr>
          <a:xfrm>
            <a:off x="2094947"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 name="Freeform 11"/>
          <p:cNvSpPr/>
          <p:nvPr/>
        </p:nvSpPr>
        <p:spPr>
          <a:xfrm>
            <a:off x="2319200"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3" name="Freeform 12"/>
          <p:cNvSpPr/>
          <p:nvPr/>
        </p:nvSpPr>
        <p:spPr>
          <a:xfrm>
            <a:off x="2207506"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1983253"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05335" y="399852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1992778"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217029"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05335" y="4403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1280"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27027"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138723" y="7149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51280"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3" name="Freeform 22"/>
          <p:cNvSpPr/>
          <p:nvPr/>
        </p:nvSpPr>
        <p:spPr>
          <a:xfrm>
            <a:off x="2027027"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4" name="Freeform 23"/>
          <p:cNvSpPr/>
          <p:nvPr/>
        </p:nvSpPr>
        <p:spPr>
          <a:xfrm>
            <a:off x="2090746" y="595413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202441" y="615671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090746" y="635929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7" name="Freeform 26"/>
          <p:cNvSpPr/>
          <p:nvPr/>
        </p:nvSpPr>
        <p:spPr>
          <a:xfrm>
            <a:off x="2236692"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8" name="Freeform 27"/>
          <p:cNvSpPr/>
          <p:nvPr/>
        </p:nvSpPr>
        <p:spPr>
          <a:xfrm>
            <a:off x="2012439"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9" name="Freeform 28"/>
          <p:cNvSpPr/>
          <p:nvPr/>
        </p:nvSpPr>
        <p:spPr>
          <a:xfrm>
            <a:off x="2124136" y="52956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281" y="8975088"/>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3023" y="8827254"/>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6848559" y="8841539"/>
            <a:ext cx="718827" cy="974682"/>
          </a:xfrm>
          <a:prstGeom prst="rect">
            <a:avLst/>
          </a:prstGeom>
        </p:spPr>
      </p:pic>
      <p:pic>
        <p:nvPicPr>
          <p:cNvPr id="34" name="Picture 33"/>
          <p:cNvPicPr>
            <a:picLocks noChangeAspect="1"/>
          </p:cNvPicPr>
          <p:nvPr/>
        </p:nvPicPr>
        <p:blipFill>
          <a:blip r:embed="rId5" cstate="print"/>
          <a:stretch>
            <a:fillRect/>
          </a:stretch>
        </p:blipFill>
        <p:spPr>
          <a:xfrm>
            <a:off x="9376347" y="8884409"/>
            <a:ext cx="895630" cy="1231166"/>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08803" y="9093923"/>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12052350" y="9165372"/>
            <a:ext cx="839970" cy="668864"/>
          </a:xfrm>
          <a:prstGeom prst="rect">
            <a:avLst/>
          </a:prstGeom>
        </p:spPr>
      </p:pic>
      <p:pic>
        <p:nvPicPr>
          <p:cNvPr id="37" name="Picture 36"/>
          <p:cNvPicPr>
            <a:picLocks noChangeAspect="1"/>
          </p:cNvPicPr>
          <p:nvPr/>
        </p:nvPicPr>
        <p:blipFill>
          <a:blip r:embed="rId4" cstate="print"/>
          <a:stretch>
            <a:fillRect/>
          </a:stretch>
        </p:blipFill>
        <p:spPr>
          <a:xfrm>
            <a:off x="13241044" y="8952132"/>
            <a:ext cx="718827" cy="974682"/>
          </a:xfrm>
          <a:prstGeom prst="rect">
            <a:avLst/>
          </a:prstGeom>
        </p:spPr>
      </p:pic>
      <p:pic>
        <p:nvPicPr>
          <p:cNvPr id="38" name="Picture 37"/>
          <p:cNvPicPr>
            <a:picLocks noChangeAspect="1"/>
          </p:cNvPicPr>
          <p:nvPr/>
        </p:nvPicPr>
        <p:blipFill>
          <a:blip r:embed="rId4" cstate="print"/>
          <a:stretch>
            <a:fillRect/>
          </a:stretch>
        </p:blipFill>
        <p:spPr>
          <a:xfrm>
            <a:off x="13411307" y="8952132"/>
            <a:ext cx="718827" cy="974682"/>
          </a:xfrm>
          <a:prstGeom prst="rect">
            <a:avLst/>
          </a:prstGeom>
        </p:spPr>
      </p:pic>
      <p:pic>
        <p:nvPicPr>
          <p:cNvPr id="39" name="Picture 38"/>
          <p:cNvPicPr>
            <a:picLocks noChangeAspect="1"/>
          </p:cNvPicPr>
          <p:nvPr/>
        </p:nvPicPr>
        <p:blipFill>
          <a:blip r:embed="rId4" cstate="print"/>
          <a:stretch>
            <a:fillRect/>
          </a:stretch>
        </p:blipFill>
        <p:spPr>
          <a:xfrm>
            <a:off x="13600457" y="8959453"/>
            <a:ext cx="718827" cy="974682"/>
          </a:xfrm>
          <a:prstGeom prst="rect">
            <a:avLst/>
          </a:prstGeom>
        </p:spPr>
      </p:pic>
      <p:grpSp>
        <p:nvGrpSpPr>
          <p:cNvPr id="121" name="Group 120"/>
          <p:cNvGrpSpPr/>
          <p:nvPr/>
        </p:nvGrpSpPr>
        <p:grpSpPr>
          <a:xfrm>
            <a:off x="5348600" y="2163838"/>
            <a:ext cx="8981363" cy="586276"/>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9" cstate="print"/>
          <a:srcRect/>
          <a:stretch>
            <a:fillRect/>
          </a:stretch>
        </p:blipFill>
        <p:spPr bwMode="auto">
          <a:xfrm>
            <a:off x="5316551" y="2115688"/>
            <a:ext cx="9016978" cy="614469"/>
          </a:xfrm>
          <a:prstGeom prst="rect">
            <a:avLst/>
          </a:prstGeom>
          <a:noFill/>
        </p:spPr>
      </p:pic>
      <p:pic>
        <p:nvPicPr>
          <p:cNvPr id="86" name="Picture 3" descr="C:\Users\ju\Desktop\docker-container-line.png"/>
          <p:cNvPicPr>
            <a:picLocks noChangeAspect="1" noChangeArrowheads="1"/>
          </p:cNvPicPr>
          <p:nvPr/>
        </p:nvPicPr>
        <p:blipFill>
          <a:blip r:embed="rId9" cstate="print"/>
          <a:srcRect/>
          <a:stretch>
            <a:fillRect/>
          </a:stretch>
        </p:blipFill>
        <p:spPr bwMode="auto">
          <a:xfrm>
            <a:off x="5319961" y="3101910"/>
            <a:ext cx="9016978" cy="614469"/>
          </a:xfrm>
          <a:prstGeom prst="rect">
            <a:avLst/>
          </a:prstGeom>
          <a:noFill/>
        </p:spPr>
      </p:pic>
      <p:pic>
        <p:nvPicPr>
          <p:cNvPr id="2053" name="Picture 5" descr="C:\Users\ju\Desktop\docker-container-line.png"/>
          <p:cNvPicPr>
            <a:picLocks noChangeAspect="1" noChangeArrowheads="1"/>
          </p:cNvPicPr>
          <p:nvPr/>
        </p:nvPicPr>
        <p:blipFill>
          <a:blip r:embed="rId9" cstate="print"/>
          <a:srcRect/>
          <a:stretch>
            <a:fillRect/>
          </a:stretch>
        </p:blipFill>
        <p:spPr bwMode="auto">
          <a:xfrm>
            <a:off x="5315907" y="4059766"/>
            <a:ext cx="9016978" cy="614469"/>
          </a:xfrm>
          <a:prstGeom prst="rect">
            <a:avLst/>
          </a:prstGeom>
          <a:noFill/>
        </p:spPr>
      </p:pic>
      <p:pic>
        <p:nvPicPr>
          <p:cNvPr id="88" name="Picture 5" descr="C:\Users\ju\Desktop\docker-container-line.png"/>
          <p:cNvPicPr>
            <a:picLocks noChangeAspect="1" noChangeArrowheads="1"/>
          </p:cNvPicPr>
          <p:nvPr/>
        </p:nvPicPr>
        <p:blipFill>
          <a:blip r:embed="rId9" cstate="print"/>
          <a:srcRect/>
          <a:stretch>
            <a:fillRect/>
          </a:stretch>
        </p:blipFill>
        <p:spPr bwMode="auto">
          <a:xfrm>
            <a:off x="5319319" y="5025513"/>
            <a:ext cx="9016978" cy="614469"/>
          </a:xfrm>
          <a:prstGeom prst="rect">
            <a:avLst/>
          </a:prstGeom>
          <a:noFill/>
        </p:spPr>
      </p:pic>
      <p:pic>
        <p:nvPicPr>
          <p:cNvPr id="129" name="Picture 5" descr="C:\Users\ju\Desktop\docker-container-line.png"/>
          <p:cNvPicPr>
            <a:picLocks noChangeAspect="1" noChangeArrowheads="1"/>
          </p:cNvPicPr>
          <p:nvPr/>
        </p:nvPicPr>
        <p:blipFill>
          <a:blip r:embed="rId9" cstate="print"/>
          <a:srcRect/>
          <a:stretch>
            <a:fillRect/>
          </a:stretch>
        </p:blipFill>
        <p:spPr bwMode="auto">
          <a:xfrm>
            <a:off x="5322734" y="6011736"/>
            <a:ext cx="9016978" cy="614469"/>
          </a:xfrm>
          <a:prstGeom prst="rect">
            <a:avLst/>
          </a:prstGeom>
          <a:noFill/>
        </p:spPr>
      </p:pic>
      <p:pic>
        <p:nvPicPr>
          <p:cNvPr id="130" name="Picture 5" descr="C:\Users\ju\Desktop\docker-container-line.png"/>
          <p:cNvPicPr>
            <a:picLocks noChangeAspect="1" noChangeArrowheads="1"/>
          </p:cNvPicPr>
          <p:nvPr/>
        </p:nvPicPr>
        <p:blipFill>
          <a:blip r:embed="rId9" cstate="print"/>
          <a:srcRect/>
          <a:stretch>
            <a:fillRect/>
          </a:stretch>
        </p:blipFill>
        <p:spPr bwMode="auto">
          <a:xfrm>
            <a:off x="5311854" y="6957003"/>
            <a:ext cx="9016978" cy="614469"/>
          </a:xfrm>
          <a:prstGeom prst="rect">
            <a:avLst/>
          </a:prstGeom>
          <a:noFill/>
        </p:spPr>
      </p:pic>
      <p:sp>
        <p:nvSpPr>
          <p:cNvPr id="50" name="TextBox 4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eliminates the matrix from Hell</a:t>
            </a:r>
            <a:endParaRPr lang="tr-TR" sz="5000" dirty="0">
              <a:solidFill>
                <a:schemeClr val="accent5">
                  <a:lumMod val="75000"/>
                </a:schemeClr>
              </a:solidFill>
              <a:latin typeface="Novecento sans wide Book" pitchFamily="50" charset="-94"/>
            </a:endParaRPr>
          </a:p>
        </p:txBody>
      </p:sp>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4949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72779" y="4063941"/>
            <a:ext cx="14213330"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06234"/>
            <a:ext cx="9937104"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3465496" cy="646331"/>
          </a:xfrm>
          <a:prstGeom prst="rect">
            <a:avLst/>
          </a:prstGeom>
          <a:noFill/>
        </p:spPr>
        <p:txBody>
          <a:bodyPr wrap="square" rtlCol="0">
            <a:spAutoFit/>
          </a:bodyPr>
          <a:lstStyle/>
          <a:p>
            <a:r>
              <a:rPr lang="en-GB" sz="3600" b="1" dirty="0">
                <a:solidFill>
                  <a:schemeClr val="bg1"/>
                </a:solidFill>
                <a:latin typeface="Novecento sans wide Book" pitchFamily="50" charset="-94"/>
                <a:cs typeface="Klavika" panose="020B0706030404030204" pitchFamily="34" charset="0"/>
              </a:rPr>
              <a:t>Why Docker and Why people care: Separation of Concerns</a:t>
            </a:r>
            <a:endParaRPr lang="tr-TR" sz="3600" b="1" dirty="0">
              <a:solidFill>
                <a:schemeClr val="bg1"/>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Architecture</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components</a:t>
            </a: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27525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2548400"/>
            <a:ext cx="16658278" cy="6801255"/>
          </a:xfrm>
        </p:spPr>
        <p:txBody>
          <a:bodyPr>
            <a:normAutofit/>
          </a:bodyPr>
          <a:lstStyle/>
          <a:p>
            <a:pPr marL="512060" indent="-512060">
              <a:tabLst>
                <a:tab pos="940759" algn="l"/>
              </a:tabLst>
            </a:pPr>
            <a:r>
              <a:rPr lang="en-GB" dirty="0">
                <a:solidFill>
                  <a:srgbClr val="31859C"/>
                </a:solidFill>
              </a:rPr>
              <a:t>Platform to help code, test and deploy applications</a:t>
            </a:r>
          </a:p>
          <a:p>
            <a:pPr marL="512060" indent="-512060">
              <a:tabLst>
                <a:tab pos="940759" algn="l"/>
              </a:tabLst>
            </a:pPr>
            <a:r>
              <a:rPr lang="en-GB" dirty="0">
                <a:solidFill>
                  <a:srgbClr val="31859C"/>
                </a:solidFill>
              </a:rPr>
              <a:t>Open platform for developers and </a:t>
            </a:r>
            <a:r>
              <a:rPr lang="en-GB" dirty="0" err="1">
                <a:solidFill>
                  <a:srgbClr val="31859C"/>
                </a:solidFill>
              </a:rPr>
              <a:t>sysadmins</a:t>
            </a:r>
            <a:r>
              <a:rPr lang="en-GB" dirty="0">
                <a:solidFill>
                  <a:srgbClr val="31859C"/>
                </a:solidFill>
              </a:rPr>
              <a:t> to build, ship, and run distributed applications.</a:t>
            </a:r>
          </a:p>
          <a:p>
            <a:pPr marL="512060" indent="-512060">
              <a:tabLst>
                <a:tab pos="940759" algn="l"/>
              </a:tabLst>
            </a:pPr>
            <a:r>
              <a:rPr lang="en-GB" dirty="0">
                <a:solidFill>
                  <a:srgbClr val="31859C"/>
                </a:solidFill>
              </a:rPr>
              <a:t>Light weight containers</a:t>
            </a:r>
          </a:p>
          <a:p>
            <a:pPr marL="512060" indent="-512060">
              <a:tabLst>
                <a:tab pos="940759" algn="l"/>
              </a:tabLst>
            </a:pPr>
            <a:r>
              <a:rPr lang="en-GB" dirty="0">
                <a:solidFill>
                  <a:srgbClr val="31859C"/>
                </a:solidFill>
              </a:rPr>
              <a:t>Available on most Linux </a:t>
            </a:r>
            <a:r>
              <a:rPr lang="en-GB" dirty="0" err="1">
                <a:solidFill>
                  <a:srgbClr val="31859C"/>
                </a:solidFill>
              </a:rPr>
              <a:t>distros</a:t>
            </a:r>
            <a:endParaRPr lang="en-GB" dirty="0">
              <a:solidFill>
                <a:srgbClr val="31859C"/>
              </a:solidFill>
            </a:endParaRPr>
          </a:p>
          <a:p>
            <a:pPr marL="512060" indent="-512060">
              <a:tabLst>
                <a:tab pos="940759" algn="l"/>
              </a:tabLst>
            </a:pPr>
            <a:r>
              <a:rPr lang="en-GB" dirty="0">
                <a:solidFill>
                  <a:srgbClr val="31859C"/>
                </a:solidFill>
              </a:rPr>
              <a:t>Platform to help code, test and deploy applications</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is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5228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pPr marL="512060" indent="-512060">
              <a:tabLst>
                <a:tab pos="940759" algn="l"/>
              </a:tabLst>
            </a:pPr>
            <a:r>
              <a:rPr lang="en-GB" dirty="0">
                <a:solidFill>
                  <a:srgbClr val="31859C"/>
                </a:solidFill>
              </a:rPr>
              <a:t>Ship More Software Faster</a:t>
            </a:r>
          </a:p>
          <a:p>
            <a:pPr marL="512060" indent="-512060">
              <a:tabLst>
                <a:tab pos="940759" algn="l"/>
              </a:tabLst>
            </a:pPr>
            <a:r>
              <a:rPr lang="en-GB" dirty="0">
                <a:solidFill>
                  <a:srgbClr val="31859C"/>
                </a:solidFill>
              </a:rPr>
              <a:t>Minimal overhead/resource usage</a:t>
            </a:r>
          </a:p>
          <a:p>
            <a:pPr marL="512060" indent="-512060">
              <a:tabLst>
                <a:tab pos="940759" algn="l"/>
              </a:tabLst>
            </a:pPr>
            <a:r>
              <a:rPr lang="en-GB" dirty="0">
                <a:solidFill>
                  <a:srgbClr val="31859C"/>
                </a:solidFill>
              </a:rPr>
              <a:t>Run thousands of containers</a:t>
            </a:r>
          </a:p>
          <a:p>
            <a:pPr marL="512060" indent="-512060">
              <a:tabLst>
                <a:tab pos="940759" algn="l"/>
              </a:tabLst>
            </a:pPr>
            <a:r>
              <a:rPr lang="en-GB" dirty="0">
                <a:solidFill>
                  <a:srgbClr val="31859C"/>
                </a:solidFill>
              </a:rPr>
              <a:t>Easy to run your whole production stack locally</a:t>
            </a:r>
          </a:p>
          <a:p>
            <a:pPr marL="512060" indent="-512060">
              <a:tabLst>
                <a:tab pos="940759" algn="l"/>
              </a:tabLst>
            </a:pPr>
            <a:r>
              <a:rPr lang="en-GB" dirty="0">
                <a:solidFill>
                  <a:srgbClr val="31859C"/>
                </a:solidFill>
              </a:rPr>
              <a:t>Simply share your application with others</a:t>
            </a:r>
          </a:p>
          <a:p>
            <a:pPr marL="512060" indent="-512060">
              <a:tabLst>
                <a:tab pos="940759" algn="l"/>
              </a:tabLst>
            </a:pPr>
            <a:r>
              <a:rPr lang="en-GB" dirty="0">
                <a:solidFill>
                  <a:srgbClr val="31859C"/>
                </a:solidFill>
              </a:rPr>
              <a:t>Faster delivery of your applications</a:t>
            </a:r>
          </a:p>
          <a:p>
            <a:pPr marL="512060" indent="-512060">
              <a:tabLst>
                <a:tab pos="940759" algn="l"/>
              </a:tabLst>
            </a:pPr>
            <a:r>
              <a:rPr lang="en-GB" dirty="0">
                <a:solidFill>
                  <a:srgbClr val="31859C"/>
                </a:solidFill>
              </a:rPr>
              <a:t>Deploying and scaling more easily</a:t>
            </a:r>
          </a:p>
          <a:p>
            <a:pPr marL="512060" indent="-512060">
              <a:tabLst>
                <a:tab pos="940759" algn="l"/>
              </a:tabLst>
            </a:pPr>
            <a:r>
              <a:rPr lang="en-GB" dirty="0">
                <a:solidFill>
                  <a:srgbClr val="31859C"/>
                </a:solidFill>
              </a:rPr>
              <a:t>Fully Automated, Easy To Deploy, Quickly Scale</a:t>
            </a:r>
          </a:p>
          <a:p>
            <a:pPr marL="512060" indent="-512060">
              <a:tabLst>
                <a:tab pos="940759" algn="l"/>
              </a:tabLst>
            </a:pPr>
            <a:r>
              <a:rPr lang="en-GB" dirty="0">
                <a:solidFill>
                  <a:srgbClr val="31859C"/>
                </a:solidFill>
              </a:rPr>
              <a:t>Run more apps on one host machine</a:t>
            </a:r>
          </a:p>
          <a:p>
            <a:pPr marL="512060" indent="-512060">
              <a:tabLst>
                <a:tab pos="940759" algn="l"/>
              </a:tabLst>
            </a:pPr>
            <a:r>
              <a:rPr lang="en-GB" dirty="0">
                <a:solidFill>
                  <a:srgbClr val="31859C"/>
                </a:solidFill>
              </a:rPr>
              <a:t>Application portability</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44485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4044761"/>
            <a:ext cx="16658278" cy="5304889"/>
          </a:xfrm>
        </p:spPr>
        <p:txBody>
          <a:bodyPr>
            <a:normAutofit/>
          </a:bodyPr>
          <a:lstStyle/>
          <a:p>
            <a:pPr marL="512060" indent="-512060">
              <a:tabLst>
                <a:tab pos="940759" algn="l"/>
              </a:tabLst>
            </a:pPr>
            <a:r>
              <a:rPr lang="en-GB" dirty="0">
                <a:solidFill>
                  <a:srgbClr val="31859C"/>
                </a:solidFill>
              </a:rPr>
              <a:t>Bare metal: 8 to 24 Hours</a:t>
            </a:r>
          </a:p>
          <a:p>
            <a:pPr marL="512060" indent="-512060">
              <a:tabLst>
                <a:tab pos="940759" algn="l"/>
              </a:tabLst>
            </a:pPr>
            <a:r>
              <a:rPr lang="en-GB" dirty="0">
                <a:solidFill>
                  <a:srgbClr val="31859C"/>
                </a:solidFill>
              </a:rPr>
              <a:t>Cloud VM: 5 to 10 Minutes</a:t>
            </a:r>
          </a:p>
          <a:p>
            <a:pPr marL="512060" indent="-512060">
              <a:tabLst>
                <a:tab pos="940759" algn="l"/>
              </a:tabLst>
            </a:pPr>
            <a:r>
              <a:rPr lang="en-GB" dirty="0">
                <a:solidFill>
                  <a:srgbClr val="31859C"/>
                </a:solidFill>
              </a:rPr>
              <a:t>Container: 5 to 15 </a:t>
            </a:r>
            <a:r>
              <a:rPr lang="en-GB" dirty="0" smtClean="0">
                <a:solidFill>
                  <a:srgbClr val="31859C"/>
                </a:solidFill>
              </a:rPr>
              <a:t>Seconds</a:t>
            </a:r>
            <a:endParaRPr lang="en-GB"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5422" y="4044759"/>
            <a:ext cx="5382112" cy="4601375"/>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Time to Provision:</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33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pPr marL="512060" indent="-512060">
              <a:tabLst>
                <a:tab pos="940759" algn="l"/>
              </a:tabLst>
            </a:pPr>
            <a:r>
              <a:rPr lang="en-US" dirty="0" smtClean="0">
                <a:solidFill>
                  <a:srgbClr val="31859C"/>
                </a:solidFill>
              </a:rPr>
              <a:t>Build once…(finally) run anywhere*</a:t>
            </a:r>
          </a:p>
          <a:p>
            <a:pPr marL="1197979" lvl="1" indent="-512060">
              <a:tabLst>
                <a:tab pos="940759" algn="l"/>
              </a:tabLst>
            </a:pPr>
            <a:r>
              <a:rPr lang="en-US" dirty="0">
                <a:solidFill>
                  <a:srgbClr val="31859C"/>
                </a:solidFill>
              </a:rPr>
              <a:t>A clean, safe, hygienic and portable runtime environment for your app.</a:t>
            </a:r>
          </a:p>
          <a:p>
            <a:pPr marL="1197979" lvl="1" indent="-512060">
              <a:tabLst>
                <a:tab pos="940759" algn="l"/>
              </a:tabLst>
            </a:pPr>
            <a:r>
              <a:rPr lang="en-US" dirty="0">
                <a:solidFill>
                  <a:srgbClr val="31859C"/>
                </a:solidFill>
              </a:rPr>
              <a:t>No worries about missing dependencies, packages and other pain points during subsequent deployments.</a:t>
            </a:r>
          </a:p>
          <a:p>
            <a:pPr marL="1197979" lvl="1" indent="-512060">
              <a:tabLst>
                <a:tab pos="940759" algn="l"/>
              </a:tabLst>
            </a:pPr>
            <a:r>
              <a:rPr lang="en-US" dirty="0">
                <a:solidFill>
                  <a:srgbClr val="31859C"/>
                </a:solidFill>
              </a:rPr>
              <a:t>Run each app in its own isolated container,  so you can run various versions of libraries and other dependencies for each app without worrying</a:t>
            </a:r>
          </a:p>
          <a:p>
            <a:pPr marL="1197979" lvl="1" indent="-512060">
              <a:tabLst>
                <a:tab pos="940759" algn="l"/>
              </a:tabLst>
            </a:pPr>
            <a:r>
              <a:rPr lang="en-US" dirty="0">
                <a:solidFill>
                  <a:srgbClr val="31859C"/>
                </a:solidFill>
              </a:rPr>
              <a:t>Automate testing, integration, packaging…anything you can script </a:t>
            </a:r>
          </a:p>
          <a:p>
            <a:pPr marL="1197979" lvl="1" indent="-512060">
              <a:tabLst>
                <a:tab pos="940759" algn="l"/>
              </a:tabLst>
            </a:pPr>
            <a:r>
              <a:rPr lang="en-US" dirty="0">
                <a:solidFill>
                  <a:srgbClr val="31859C"/>
                </a:solidFill>
              </a:rPr>
              <a:t>Reduce/eliminate concerns about compatibility on different platforms, either your own or your customers. </a:t>
            </a:r>
          </a:p>
          <a:p>
            <a:pPr marL="1197979" lvl="1" indent="-512060">
              <a:tabLst>
                <a:tab pos="940759" algn="l"/>
              </a:tabLst>
            </a:pPr>
            <a:r>
              <a:rPr lang="en-US" dirty="0">
                <a:solidFill>
                  <a:srgbClr val="31859C"/>
                </a:solidFill>
              </a:rPr>
              <a:t>Cheap, zero-penalty containers to deploy services? A VM without the overhead of a VM? Instant replay and reset of image snapshots? That’s the power of Docker</a:t>
            </a:r>
          </a:p>
          <a:p>
            <a:pPr marL="1197979" lvl="1" indent="-512060">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buNone/>
              <a:tabLst>
                <a:tab pos="940759" algn="l"/>
              </a:tabLst>
            </a:pPr>
            <a:r>
              <a:rPr lang="en-US" sz="2250" dirty="0">
                <a:solidFill>
                  <a:srgbClr val="31859C"/>
                </a:solidFill>
              </a:rPr>
              <a:t>* With the 0.7 release, we support any x86 server running a modern Linux kernel (3.2+ generally. 2.6.32+ for RHEL 6.5+, Fedora, &amp; related)</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Developers Care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688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96542" y="2823852"/>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06234"/>
            <a:ext cx="10081120" cy="646331"/>
          </a:xfrm>
          <a:prstGeom prst="rect">
            <a:avLst/>
          </a:prstGeom>
          <a:noFill/>
        </p:spPr>
        <p:txBody>
          <a:bodyPr wrap="square" rtlCol="0">
            <a:spAutoFit/>
          </a:bodyPr>
          <a:lstStyle/>
          <a:p>
            <a:r>
              <a:rPr lang="tr-TR" sz="3600" b="1" dirty="0">
                <a:solidFill>
                  <a:schemeClr val="bg1"/>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Why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Architecture</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components</a:t>
            </a: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7261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r>
              <a:rPr lang="en-US" dirty="0" smtClean="0">
                <a:solidFill>
                  <a:srgbClr val="31859C"/>
                </a:solidFill>
              </a:rPr>
              <a:t>Configure once…run anything</a:t>
            </a:r>
          </a:p>
          <a:p>
            <a:pPr lvl="1"/>
            <a:r>
              <a:rPr lang="en-US" dirty="0">
                <a:solidFill>
                  <a:srgbClr val="31859C"/>
                </a:solidFill>
              </a:rPr>
              <a:t>Make the entire lifecycle more efficient, consistent, and repeatable</a:t>
            </a:r>
          </a:p>
          <a:p>
            <a:pPr lvl="1"/>
            <a:r>
              <a:rPr lang="en-US" dirty="0">
                <a:solidFill>
                  <a:srgbClr val="31859C"/>
                </a:solidFill>
              </a:rPr>
              <a:t>Increase the quality of code produced by developers. </a:t>
            </a:r>
          </a:p>
          <a:p>
            <a:pPr lvl="1"/>
            <a:r>
              <a:rPr lang="en-US" dirty="0">
                <a:solidFill>
                  <a:srgbClr val="31859C"/>
                </a:solidFill>
              </a:rPr>
              <a:t>Eliminate inconsistencies between development, test, production, and customer environments</a:t>
            </a:r>
          </a:p>
          <a:p>
            <a:pPr lvl="1"/>
            <a:r>
              <a:rPr lang="en-US" dirty="0">
                <a:solidFill>
                  <a:srgbClr val="31859C"/>
                </a:solidFill>
              </a:rPr>
              <a:t>Support segregation of duties</a:t>
            </a:r>
          </a:p>
          <a:p>
            <a:pPr lvl="1"/>
            <a:r>
              <a:rPr lang="en-US" dirty="0">
                <a:solidFill>
                  <a:srgbClr val="31859C"/>
                </a:solidFill>
              </a:rPr>
              <a:t>Significantly improves the speed and reliability of continuous deployment and continuous integration systems</a:t>
            </a:r>
          </a:p>
          <a:p>
            <a:pPr lvl="1"/>
            <a:r>
              <a:rPr lang="en-US" dirty="0">
                <a:solidFill>
                  <a:srgbClr val="31859C"/>
                </a:solidFill>
              </a:rPr>
              <a:t>Because the containers are so lightweight, address significant performance, costs, deployment, and portability issues normally associated with VMs</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Devops</a:t>
            </a:r>
            <a:r>
              <a:rPr lang="en-GB" sz="5000" dirty="0">
                <a:solidFill>
                  <a:schemeClr val="accent5">
                    <a:lumMod val="75000"/>
                  </a:schemeClr>
                </a:solidFill>
                <a:latin typeface="Novecento sans wide Book" pitchFamily="50" charset="-94"/>
              </a:rPr>
              <a:t> Cares?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629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72779" y="4751182"/>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06234"/>
            <a:ext cx="10081120"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Why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15769752" cy="646331"/>
          </a:xfrm>
          <a:prstGeom prst="rect">
            <a:avLst/>
          </a:prstGeom>
          <a:noFill/>
        </p:spPr>
        <p:txBody>
          <a:bodyPr wrap="square" rtlCol="0">
            <a:spAutoFit/>
          </a:bodyPr>
          <a:lstStyle/>
          <a:p>
            <a:r>
              <a:rPr lang="tr-TR" sz="3600" b="1" dirty="0">
                <a:solidFill>
                  <a:schemeClr val="bg1"/>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Architecture</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components</a:t>
            </a: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315383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80" y="2162109"/>
            <a:ext cx="4976724" cy="3204003"/>
          </a:xfrm>
          <a:solidFill>
            <a:schemeClr val="accent6">
              <a:lumMod val="20000"/>
              <a:lumOff val="80000"/>
            </a:schemeClr>
          </a:solidFill>
        </p:spPr>
        <p:txBody>
          <a:bodyPr>
            <a:noAutofit/>
          </a:bodyPr>
          <a:lstStyle/>
          <a:p>
            <a:r>
              <a:rPr lang="en-US" sz="2100" dirty="0"/>
              <a:t>Dan the Developer</a:t>
            </a:r>
          </a:p>
          <a:p>
            <a:pPr lvl="1"/>
            <a:r>
              <a:rPr lang="en-US" sz="1800" dirty="0"/>
              <a:t>Worries about what’s “inside” the container</a:t>
            </a:r>
          </a:p>
          <a:p>
            <a:pPr lvl="2"/>
            <a:r>
              <a:rPr lang="en-US" sz="1650" dirty="0"/>
              <a:t>His code</a:t>
            </a:r>
          </a:p>
          <a:p>
            <a:pPr lvl="2"/>
            <a:r>
              <a:rPr lang="en-US" sz="1650" dirty="0"/>
              <a:t>His Libraries</a:t>
            </a:r>
          </a:p>
          <a:p>
            <a:pPr lvl="2"/>
            <a:r>
              <a:rPr lang="en-US" sz="1650" dirty="0"/>
              <a:t>His Package Manager</a:t>
            </a:r>
          </a:p>
          <a:p>
            <a:pPr lvl="2"/>
            <a:r>
              <a:rPr lang="en-US" sz="1650" dirty="0"/>
              <a:t>His Apps</a:t>
            </a:r>
          </a:p>
          <a:p>
            <a:pPr lvl="2"/>
            <a:r>
              <a:rPr lang="en-US" sz="1650" dirty="0"/>
              <a:t>His Data</a:t>
            </a:r>
          </a:p>
          <a:p>
            <a:pPr lvl="1"/>
            <a:r>
              <a:rPr lang="en-US" sz="1800" dirty="0"/>
              <a:t>All Linux servers look the same</a:t>
            </a:r>
          </a:p>
        </p:txBody>
      </p:sp>
      <p:pic>
        <p:nvPicPr>
          <p:cNvPr id="4" name="Picture 3"/>
          <p:cNvPicPr>
            <a:picLocks noChangeAspect="1"/>
          </p:cNvPicPr>
          <p:nvPr/>
        </p:nvPicPr>
        <p:blipFill>
          <a:blip r:embed="rId2" cstate="print"/>
          <a:stretch>
            <a:fillRect/>
          </a:stretch>
        </p:blipFill>
        <p:spPr>
          <a:xfrm>
            <a:off x="5327304" y="2744848"/>
            <a:ext cx="8916948" cy="6416201"/>
          </a:xfrm>
          <a:prstGeom prst="rect">
            <a:avLst/>
          </a:prstGeom>
        </p:spPr>
      </p:pic>
      <p:cxnSp>
        <p:nvCxnSpPr>
          <p:cNvPr id="6" name="Straight Arrow Connector 5"/>
          <p:cNvCxnSpPr/>
          <p:nvPr/>
        </p:nvCxnSpPr>
        <p:spPr>
          <a:xfrm>
            <a:off x="5327304" y="3994267"/>
            <a:ext cx="1531886" cy="164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12727609" y="2329772"/>
            <a:ext cx="4976724" cy="2761967"/>
          </a:xfrm>
          <a:prstGeom prst="rect">
            <a:avLst/>
          </a:prstGeom>
          <a:solidFill>
            <a:schemeClr val="accent5">
              <a:lumMod val="20000"/>
              <a:lumOff val="80000"/>
            </a:schemeClr>
          </a:solidFill>
        </p:spPr>
        <p:txBody>
          <a:bodyPr vert="horz" lIns="137184" tIns="68592" rIns="137184" bIns="68592"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201" dirty="0">
                <a:solidFill>
                  <a:srgbClr val="394D54"/>
                </a:solidFill>
              </a:rPr>
              <a:t>Oscar the Ops Guy</a:t>
            </a:r>
          </a:p>
          <a:p>
            <a:pPr lvl="1"/>
            <a:r>
              <a:rPr lang="en-US" sz="3601" dirty="0">
                <a:solidFill>
                  <a:srgbClr val="253232"/>
                </a:solidFill>
              </a:rPr>
              <a:t>Worries about what’s “outside” the container</a:t>
            </a:r>
          </a:p>
          <a:p>
            <a:pPr lvl="2"/>
            <a:r>
              <a:rPr lang="en-US" sz="3001" dirty="0">
                <a:solidFill>
                  <a:srgbClr val="253232"/>
                </a:solidFill>
              </a:rPr>
              <a:t>Logging</a:t>
            </a:r>
          </a:p>
          <a:p>
            <a:pPr lvl="2"/>
            <a:r>
              <a:rPr lang="en-US" sz="3001" dirty="0">
                <a:solidFill>
                  <a:srgbClr val="253232"/>
                </a:solidFill>
              </a:rPr>
              <a:t>Remote access</a:t>
            </a:r>
          </a:p>
          <a:p>
            <a:pPr lvl="2"/>
            <a:r>
              <a:rPr lang="en-US" sz="3001" dirty="0">
                <a:solidFill>
                  <a:srgbClr val="253232"/>
                </a:solidFill>
              </a:rPr>
              <a:t>Monitoring</a:t>
            </a:r>
          </a:p>
          <a:p>
            <a:pPr lvl="2"/>
            <a:r>
              <a:rPr lang="en-US" sz="3001" dirty="0">
                <a:solidFill>
                  <a:srgbClr val="253232"/>
                </a:solidFill>
              </a:rPr>
              <a:t>Network </a:t>
            </a:r>
            <a:r>
              <a:rPr lang="en-US" sz="3001" dirty="0" err="1">
                <a:solidFill>
                  <a:srgbClr val="253232"/>
                </a:solidFill>
              </a:rPr>
              <a:t>config</a:t>
            </a:r>
            <a:endParaRPr lang="en-US" sz="3001" dirty="0">
              <a:solidFill>
                <a:srgbClr val="253232"/>
              </a:solidFill>
            </a:endParaRPr>
          </a:p>
          <a:p>
            <a:pPr lvl="1"/>
            <a:r>
              <a:rPr lang="en-US" sz="3601" dirty="0">
                <a:solidFill>
                  <a:srgbClr val="253232"/>
                </a:solidFill>
              </a:rPr>
              <a:t>All containers start, stop, copy, attach, migrate, etc. the same way</a:t>
            </a:r>
          </a:p>
        </p:txBody>
      </p:sp>
      <p:cxnSp>
        <p:nvCxnSpPr>
          <p:cNvPr id="8" name="Straight Arrow Connector 7"/>
          <p:cNvCxnSpPr/>
          <p:nvPr/>
        </p:nvCxnSpPr>
        <p:spPr>
          <a:xfrm flipH="1">
            <a:off x="11332906" y="3488362"/>
            <a:ext cx="1288004" cy="44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it </a:t>
            </a:r>
            <a:r>
              <a:rPr lang="en-GB" sz="5000" dirty="0" smtClean="0">
                <a:solidFill>
                  <a:schemeClr val="accent5">
                    <a:lumMod val="75000"/>
                  </a:schemeClr>
                </a:solidFill>
                <a:latin typeface="Novecento sans wide Book" pitchFamily="50" charset="-94"/>
              </a:rPr>
              <a:t>works - separation </a:t>
            </a:r>
            <a:r>
              <a:rPr lang="en-GB" sz="5000" dirty="0">
                <a:solidFill>
                  <a:schemeClr val="accent5">
                    <a:lumMod val="75000"/>
                  </a:schemeClr>
                </a:solidFill>
                <a:latin typeface="Novecento sans wide Book" pitchFamily="50" charset="-94"/>
              </a:rPr>
              <a:t>of concerns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6364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35436" y="3213845"/>
            <a:ext cx="5677886" cy="3097306"/>
          </a:xfrm>
        </p:spPr>
        <p:txBody>
          <a:bodyPr>
            <a:normAutofit/>
          </a:bodyPr>
          <a:lstStyle/>
          <a:p>
            <a:r>
              <a:rPr lang="en-US" sz="2701" dirty="0">
                <a:solidFill>
                  <a:srgbClr val="31859C"/>
                </a:solidFill>
              </a:rPr>
              <a:t>High Level—It’s a lightweight VM</a:t>
            </a:r>
          </a:p>
          <a:p>
            <a:pPr lvl="1"/>
            <a:r>
              <a:rPr lang="en-US" sz="2400" dirty="0">
                <a:solidFill>
                  <a:srgbClr val="31859C"/>
                </a:solidFill>
              </a:rPr>
              <a:t>Own process space</a:t>
            </a:r>
          </a:p>
          <a:p>
            <a:pPr lvl="1"/>
            <a:r>
              <a:rPr lang="en-US" sz="2400" dirty="0">
                <a:solidFill>
                  <a:srgbClr val="31859C"/>
                </a:solidFill>
              </a:rPr>
              <a:t>Own network interface</a:t>
            </a:r>
          </a:p>
          <a:p>
            <a:pPr lvl="1"/>
            <a:r>
              <a:rPr lang="en-US" sz="2400" dirty="0">
                <a:solidFill>
                  <a:srgbClr val="31859C"/>
                </a:solidFill>
              </a:rPr>
              <a:t>Can run stuff as root</a:t>
            </a:r>
          </a:p>
          <a:p>
            <a:pPr lvl="1"/>
            <a:r>
              <a:rPr lang="en-US" sz="2400" dirty="0">
                <a:solidFill>
                  <a:srgbClr val="31859C"/>
                </a:solidFill>
              </a:rPr>
              <a:t>Can have its own /</a:t>
            </a:r>
            <a:r>
              <a:rPr lang="en-US" sz="2400" dirty="0" err="1">
                <a:solidFill>
                  <a:srgbClr val="31859C"/>
                </a:solidFill>
              </a:rPr>
              <a:t>sbin</a:t>
            </a:r>
            <a:r>
              <a:rPr lang="en-US" sz="2400" dirty="0">
                <a:solidFill>
                  <a:srgbClr val="31859C"/>
                </a:solidFill>
              </a:rPr>
              <a:t>/</a:t>
            </a:r>
            <a:r>
              <a:rPr lang="en-US" sz="2400" dirty="0" err="1">
                <a:solidFill>
                  <a:srgbClr val="31859C"/>
                </a:solidFill>
              </a:rPr>
              <a:t>init</a:t>
            </a:r>
            <a:r>
              <a:rPr lang="en-US" sz="2400" dirty="0">
                <a:solidFill>
                  <a:srgbClr val="31859C"/>
                </a:solidFill>
              </a:rPr>
              <a:t> (different from host)</a:t>
            </a:r>
          </a:p>
          <a:p>
            <a:pPr lvl="1"/>
            <a:r>
              <a:rPr lang="en-US" sz="2400" dirty="0">
                <a:solidFill>
                  <a:srgbClr val="31859C"/>
                </a:solidFill>
              </a:rPr>
              <a:t>&lt;&lt;machine container&gt;&gt;</a:t>
            </a:r>
          </a:p>
        </p:txBody>
      </p:sp>
      <p:sp>
        <p:nvSpPr>
          <p:cNvPr id="5" name="Content Placeholder 2"/>
          <p:cNvSpPr txBox="1">
            <a:spLocks/>
          </p:cNvSpPr>
          <p:nvPr/>
        </p:nvSpPr>
        <p:spPr>
          <a:xfrm>
            <a:off x="10235436" y="6566750"/>
            <a:ext cx="5677886" cy="3432644"/>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Low Level—It’s  </a:t>
            </a:r>
            <a:r>
              <a:rPr lang="en-US" sz="2701" dirty="0" err="1">
                <a:solidFill>
                  <a:srgbClr val="31859C"/>
                </a:solidFill>
              </a:rPr>
              <a:t>chroot</a:t>
            </a:r>
            <a:r>
              <a:rPr lang="en-US" sz="2701" dirty="0">
                <a:solidFill>
                  <a:srgbClr val="31859C"/>
                </a:solidFill>
              </a:rPr>
              <a:t> on steroids</a:t>
            </a:r>
          </a:p>
          <a:p>
            <a:pPr lvl="1"/>
            <a:r>
              <a:rPr lang="en-US" dirty="0">
                <a:solidFill>
                  <a:srgbClr val="31859C"/>
                </a:solidFill>
              </a:rPr>
              <a:t>Can also </a:t>
            </a:r>
            <a:r>
              <a:rPr lang="en-US" i="1" dirty="0">
                <a:solidFill>
                  <a:srgbClr val="31859C"/>
                </a:solidFill>
              </a:rPr>
              <a:t>not </a:t>
            </a:r>
            <a:r>
              <a:rPr lang="en-US" dirty="0">
                <a:solidFill>
                  <a:srgbClr val="31859C"/>
                </a:solidFill>
              </a:rPr>
              <a:t>have its own /</a:t>
            </a:r>
            <a:r>
              <a:rPr lang="en-US" dirty="0" err="1">
                <a:solidFill>
                  <a:srgbClr val="31859C"/>
                </a:solidFill>
              </a:rPr>
              <a:t>sbin</a:t>
            </a:r>
            <a:r>
              <a:rPr lang="en-US" dirty="0">
                <a:solidFill>
                  <a:srgbClr val="31859C"/>
                </a:solidFill>
              </a:rPr>
              <a:t>/</a:t>
            </a:r>
            <a:r>
              <a:rPr lang="en-US" dirty="0" err="1">
                <a:solidFill>
                  <a:srgbClr val="31859C"/>
                </a:solidFill>
              </a:rPr>
              <a:t>init</a:t>
            </a:r>
            <a:endParaRPr lang="en-US" dirty="0">
              <a:solidFill>
                <a:srgbClr val="31859C"/>
              </a:solidFill>
            </a:endParaRPr>
          </a:p>
          <a:p>
            <a:pPr lvl="1"/>
            <a:r>
              <a:rPr lang="en-US" dirty="0">
                <a:solidFill>
                  <a:srgbClr val="31859C"/>
                </a:solidFill>
              </a:rPr>
              <a:t>Container=isolated processes</a:t>
            </a:r>
          </a:p>
          <a:p>
            <a:pPr lvl="1"/>
            <a:r>
              <a:rPr lang="en-US" dirty="0">
                <a:solidFill>
                  <a:srgbClr val="31859C"/>
                </a:solidFill>
              </a:rPr>
              <a:t>Share kernel with host</a:t>
            </a:r>
          </a:p>
          <a:p>
            <a:pPr lvl="1"/>
            <a:r>
              <a:rPr lang="en-US" dirty="0">
                <a:solidFill>
                  <a:srgbClr val="31859C"/>
                </a:solidFill>
              </a:rPr>
              <a:t>No device emulation (neither HVM nor PV) from host)</a:t>
            </a:r>
          </a:p>
          <a:p>
            <a:pPr lvl="1"/>
            <a:r>
              <a:rPr lang="en-US" dirty="0">
                <a:solidFill>
                  <a:srgbClr val="31859C"/>
                </a:solidFill>
              </a:rPr>
              <a:t>&lt;&lt;application container&gt;&gt;</a:t>
            </a:r>
          </a:p>
        </p:txBody>
      </p:sp>
      <p:sp>
        <p:nvSpPr>
          <p:cNvPr id="8" name="Content Placeholder 2"/>
          <p:cNvSpPr txBox="1">
            <a:spLocks/>
          </p:cNvSpPr>
          <p:nvPr/>
        </p:nvSpPr>
        <p:spPr>
          <a:xfrm>
            <a:off x="1044121" y="3275291"/>
            <a:ext cx="5677886" cy="7014190"/>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Run everywhere</a:t>
            </a:r>
          </a:p>
          <a:p>
            <a:pPr lvl="1"/>
            <a:r>
              <a:rPr lang="en-US" dirty="0">
                <a:solidFill>
                  <a:srgbClr val="31859C"/>
                </a:solidFill>
              </a:rPr>
              <a:t>Regardless of kernel version (2.6.32+)</a:t>
            </a:r>
          </a:p>
          <a:p>
            <a:pPr lvl="1"/>
            <a:r>
              <a:rPr lang="en-US" dirty="0">
                <a:solidFill>
                  <a:srgbClr val="31859C"/>
                </a:solidFill>
              </a:rPr>
              <a:t>Regardless of host </a:t>
            </a:r>
            <a:r>
              <a:rPr lang="en-US" dirty="0" err="1">
                <a:solidFill>
                  <a:srgbClr val="31859C"/>
                </a:solidFill>
              </a:rPr>
              <a:t>distro</a:t>
            </a:r>
            <a:endParaRPr lang="en-US" dirty="0">
              <a:solidFill>
                <a:srgbClr val="31859C"/>
              </a:solidFill>
            </a:endParaRPr>
          </a:p>
          <a:p>
            <a:pPr lvl="1"/>
            <a:r>
              <a:rPr lang="en-US" dirty="0">
                <a:solidFill>
                  <a:srgbClr val="31859C"/>
                </a:solidFill>
              </a:rPr>
              <a:t>Physical or virtual, cloud or not</a:t>
            </a:r>
          </a:p>
          <a:p>
            <a:pPr lvl="1"/>
            <a:r>
              <a:rPr lang="en-US" dirty="0">
                <a:solidFill>
                  <a:srgbClr val="31859C"/>
                </a:solidFill>
              </a:rPr>
              <a:t>Container and host architecture must match* </a:t>
            </a:r>
          </a:p>
          <a:p>
            <a:r>
              <a:rPr lang="en-US" sz="3001" dirty="0">
                <a:solidFill>
                  <a:srgbClr val="31859C"/>
                </a:solidFill>
              </a:rPr>
              <a:t>Run anything</a:t>
            </a:r>
          </a:p>
          <a:p>
            <a:pPr lvl="1"/>
            <a:r>
              <a:rPr lang="en-US" dirty="0">
                <a:solidFill>
                  <a:srgbClr val="31859C"/>
                </a:solidFill>
              </a:rPr>
              <a:t>If it can run on the host, it can run in the container</a:t>
            </a:r>
          </a:p>
          <a:p>
            <a:pPr lvl="1"/>
            <a:r>
              <a:rPr lang="en-US" dirty="0">
                <a:solidFill>
                  <a:srgbClr val="31859C"/>
                </a:solidFill>
              </a:rPr>
              <a:t>i.e. if it can run on a Linux kernel, it can run</a:t>
            </a:r>
          </a:p>
        </p:txBody>
      </p:sp>
      <p:sp>
        <p:nvSpPr>
          <p:cNvPr id="10" name="TextBox 9"/>
          <p:cNvSpPr txBox="1"/>
          <p:nvPr/>
        </p:nvSpPr>
        <p:spPr>
          <a:xfrm>
            <a:off x="2636983" y="2180398"/>
            <a:ext cx="1415772" cy="831125"/>
          </a:xfrm>
          <a:prstGeom prst="rect">
            <a:avLst/>
          </a:prstGeom>
          <a:noFill/>
        </p:spPr>
        <p:txBody>
          <a:bodyPr wrap="none" rtlCol="0">
            <a:spAutoFit/>
          </a:bodyPr>
          <a:lstStyle/>
          <a:p>
            <a:pPr defTabSz="1371874"/>
            <a:r>
              <a:rPr lang="en-US" sz="4801" dirty="0">
                <a:solidFill>
                  <a:srgbClr val="394D54"/>
                </a:solidFill>
              </a:rPr>
              <a:t>WHY</a:t>
            </a:r>
            <a:endParaRPr lang="en-US" sz="2701" dirty="0">
              <a:solidFill>
                <a:srgbClr val="394D54"/>
              </a:solidFill>
            </a:endParaRPr>
          </a:p>
        </p:txBody>
      </p:sp>
      <p:sp>
        <p:nvSpPr>
          <p:cNvPr id="11" name="TextBox 10"/>
          <p:cNvSpPr txBox="1"/>
          <p:nvPr/>
        </p:nvSpPr>
        <p:spPr>
          <a:xfrm>
            <a:off x="11950236" y="2332824"/>
            <a:ext cx="1723549" cy="831125"/>
          </a:xfrm>
          <a:prstGeom prst="rect">
            <a:avLst/>
          </a:prstGeom>
          <a:noFill/>
        </p:spPr>
        <p:txBody>
          <a:bodyPr wrap="none" rtlCol="0">
            <a:spAutoFit/>
          </a:bodyPr>
          <a:lstStyle/>
          <a:p>
            <a:pPr defTabSz="1371874"/>
            <a:r>
              <a:rPr lang="en-US" sz="4801" dirty="0">
                <a:solidFill>
                  <a:srgbClr val="394D54"/>
                </a:solidFill>
              </a:rPr>
              <a:t>WHAT</a:t>
            </a:r>
            <a:endParaRPr lang="en-US" sz="2701" dirty="0">
              <a:solidFill>
                <a:srgbClr val="394D54"/>
              </a:solidFill>
            </a:endParaRPr>
          </a:p>
        </p:txBody>
      </p: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More technical explanation</a:t>
            </a:r>
            <a:endParaRPr lang="tr-TR" sz="5000" dirty="0">
              <a:solidFill>
                <a:schemeClr val="accent5">
                  <a:lumMod val="75000"/>
                </a:schemeClr>
              </a:solidFill>
              <a:latin typeface="Novecento sans wide Book" pitchFamily="50" charset="-94"/>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8192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938719"/>
          </a:xfrm>
          <a:prstGeom prst="rect">
            <a:avLst/>
          </a:prstGeom>
          <a:noFill/>
        </p:spPr>
        <p:txBody>
          <a:bodyPr wrap="square" rtlCol="0">
            <a:spAutoFit/>
          </a:bodyPr>
          <a:lstStyle/>
          <a:p>
            <a:r>
              <a:rPr lang="en-US" sz="5500" dirty="0" smtClean="0">
                <a:solidFill>
                  <a:schemeClr val="accent5">
                    <a:lumMod val="75000"/>
                  </a:schemeClr>
                </a:solidFill>
                <a:latin typeface="Novecento sans wide Book" pitchFamily="50" charset="-94"/>
              </a:rPr>
              <a:t>	Containers </a:t>
            </a:r>
            <a:r>
              <a:rPr lang="en-US" sz="5500" dirty="0">
                <a:solidFill>
                  <a:schemeClr val="accent5">
                    <a:lumMod val="75000"/>
                  </a:schemeClr>
                </a:solidFill>
                <a:latin typeface="Novecento sans wide Book" pitchFamily="50" charset="-94"/>
              </a:rPr>
              <a:t>vs. VMs </a:t>
            </a:r>
            <a:endParaRPr lang="tr-TR" sz="55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2237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7" name="Shape 377"/>
          <p:cNvPicPr preferRelativeResize="0"/>
          <p:nvPr/>
        </p:nvPicPr>
        <p:blipFill rotWithShape="1">
          <a:blip r:embed="rId3">
            <a:alphaModFix/>
          </a:blip>
          <a:srcRect/>
          <a:stretch/>
        </p:blipFill>
        <p:spPr>
          <a:xfrm>
            <a:off x="3394848" y="1890011"/>
            <a:ext cx="11501481" cy="7923241"/>
          </a:xfrm>
          <a:prstGeom prst="rect">
            <a:avLst/>
          </a:prstGeom>
          <a:noFill/>
          <a:ln>
            <a:noFill/>
          </a:ln>
          <a:effectLst>
            <a:outerShdw blurRad="50800" dist="76200" algn="l" rotWithShape="0">
              <a:prstClr val="black">
                <a:alpha val="40000"/>
              </a:prstClr>
            </a:outerShdw>
          </a:effectLst>
        </p:spPr>
      </p:pic>
      <p:sp>
        <p:nvSpPr>
          <p:cNvPr id="4" name="TextBox 3"/>
          <p:cNvSpPr txBox="1"/>
          <p:nvPr/>
        </p:nvSpPr>
        <p:spPr>
          <a:xfrm>
            <a:off x="1600685" y="22521"/>
            <a:ext cx="14817710" cy="861774"/>
          </a:xfrm>
          <a:prstGeom prst="rect">
            <a:avLst/>
          </a:prstGeom>
          <a:noFill/>
        </p:spPr>
        <p:txBody>
          <a:bodyPr wrap="square" rtlCol="0">
            <a:spAutoFit/>
          </a:bodyPr>
          <a:lstStyle/>
          <a:p>
            <a:pPr algn="ctr"/>
            <a:r>
              <a:rPr lang="en-GB" sz="5000" dirty="0" smtClean="0">
                <a:solidFill>
                  <a:schemeClr val="accent5">
                    <a:lumMod val="75000"/>
                  </a:schemeClr>
                </a:solidFill>
                <a:latin typeface="Novecento sans wide Book" pitchFamily="50" charset="-94"/>
              </a:rPr>
              <a:t>VMs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529443666"/>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5" name="Shape 385"/>
          <p:cNvPicPr preferRelativeResize="0"/>
          <p:nvPr/>
        </p:nvPicPr>
        <p:blipFill rotWithShape="1">
          <a:blip r:embed="rId3">
            <a:alphaModFix/>
          </a:blip>
          <a:srcRect/>
          <a:stretch/>
        </p:blipFill>
        <p:spPr>
          <a:xfrm>
            <a:off x="5672494" y="1988865"/>
            <a:ext cx="8627636" cy="7550491"/>
          </a:xfrm>
          <a:prstGeom prst="rect">
            <a:avLst/>
          </a:prstGeom>
          <a:noFill/>
          <a:ln>
            <a:noFill/>
          </a:ln>
          <a:effectLst>
            <a:outerShdw blurRad="50800" dist="76200" dir="18900000" algn="bl" rotWithShape="0">
              <a:prstClr val="black">
                <a:alpha val="40000"/>
              </a:prstClr>
            </a:outerShdw>
          </a:effectLst>
        </p:spPr>
      </p:pic>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Containers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841885652"/>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1" dirty="0">
                <a:solidFill>
                  <a:srgbClr val="31859C"/>
                </a:solidFill>
                <a:sym typeface="Arial"/>
              </a:rPr>
              <a:t>They’re different, not mutually exclusive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823" y="1658339"/>
            <a:ext cx="16229543" cy="78810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283586325"/>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686" y="1865210"/>
            <a:ext cx="14552846" cy="8133633"/>
          </a:xfrm>
          <a:prstGeom prst="rect">
            <a:avLst/>
          </a:prstGeom>
        </p:spPr>
      </p:pic>
      <p:sp>
        <p:nvSpPr>
          <p:cNvPr id="15" name="Left Brace 14"/>
          <p:cNvSpPr/>
          <p:nvPr/>
        </p:nvSpPr>
        <p:spPr>
          <a:xfrm>
            <a:off x="1806946" y="2443936"/>
            <a:ext cx="489125" cy="33084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1371874"/>
            <a:endParaRPr lang="en-US" sz="2701">
              <a:solidFill>
                <a:srgbClr val="394D54"/>
              </a:solidFill>
            </a:endParaRPr>
          </a:p>
        </p:txBody>
      </p:sp>
      <p:sp>
        <p:nvSpPr>
          <p:cNvPr id="17" name="TextBox 16"/>
          <p:cNvSpPr txBox="1"/>
          <p:nvPr/>
        </p:nvSpPr>
        <p:spPr>
          <a:xfrm>
            <a:off x="892958" y="3884910"/>
            <a:ext cx="678391" cy="507960"/>
          </a:xfrm>
          <a:prstGeom prst="rect">
            <a:avLst/>
          </a:prstGeom>
          <a:noFill/>
        </p:spPr>
        <p:txBody>
          <a:bodyPr wrap="none" rtlCol="0">
            <a:spAutoFit/>
          </a:bodyPr>
          <a:lstStyle/>
          <a:p>
            <a:pPr defTabSz="1371874"/>
            <a:r>
              <a:rPr lang="en-US" sz="2701" dirty="0">
                <a:solidFill>
                  <a:srgbClr val="394D54"/>
                </a:solidFill>
              </a:rPr>
              <a:t>VM</a:t>
            </a:r>
          </a:p>
        </p:txBody>
      </p:sp>
      <p:sp>
        <p:nvSpPr>
          <p:cNvPr id="90" name="TextBox 89"/>
          <p:cNvSpPr txBox="1"/>
          <p:nvPr/>
        </p:nvSpPr>
        <p:spPr>
          <a:xfrm>
            <a:off x="16348956" y="4641667"/>
            <a:ext cx="1565429" cy="507960"/>
          </a:xfrm>
          <a:prstGeom prst="rect">
            <a:avLst/>
          </a:prstGeom>
          <a:noFill/>
        </p:spPr>
        <p:txBody>
          <a:bodyPr wrap="none" rtlCol="0">
            <a:spAutoFit/>
          </a:bodyPr>
          <a:lstStyle/>
          <a:p>
            <a:pPr defTabSz="1371874"/>
            <a:r>
              <a:rPr lang="en-US" sz="2701" dirty="0">
                <a:solidFill>
                  <a:srgbClr val="394D54"/>
                </a:solidFill>
              </a:rPr>
              <a:t>Container</a:t>
            </a:r>
          </a:p>
        </p:txBody>
      </p:sp>
      <p:sp>
        <p:nvSpPr>
          <p:cNvPr id="19" name="TextBox 18"/>
          <p:cNvSpPr txBox="1"/>
          <p:nvPr/>
        </p:nvSpPr>
        <p:spPr>
          <a:xfrm>
            <a:off x="8749347" y="1752363"/>
            <a:ext cx="8672807" cy="1015919"/>
          </a:xfrm>
          <a:prstGeom prst="rect">
            <a:avLst/>
          </a:prstGeom>
          <a:noFill/>
        </p:spPr>
        <p:txBody>
          <a:bodyPr wrap="square" rtlCol="0">
            <a:spAutoFit/>
          </a:bodyPr>
          <a:lstStyle/>
          <a:p>
            <a:pPr defTabSz="1371874"/>
            <a:r>
              <a:rPr lang="en-US" sz="3001" dirty="0">
                <a:solidFill>
                  <a:srgbClr val="394D54"/>
                </a:solidFill>
              </a:rPr>
              <a:t>Containers are isolated, but share OS and, where appropriate, bins/libraries</a:t>
            </a:r>
          </a:p>
        </p:txBody>
      </p:sp>
      <p:sp>
        <p:nvSpPr>
          <p:cNvPr id="39" name="TextBox 38"/>
          <p:cNvSpPr txBox="1"/>
          <p:nvPr/>
        </p:nvSpPr>
        <p:spPr>
          <a:xfrm>
            <a:off x="8833453" y="2927223"/>
            <a:ext cx="7895818" cy="923586"/>
          </a:xfrm>
          <a:prstGeom prst="rect">
            <a:avLst/>
          </a:prstGeom>
          <a:noFill/>
        </p:spPr>
        <p:txBody>
          <a:bodyPr wrap="square" rtlCol="0">
            <a:spAutoFit/>
          </a:bodyPr>
          <a:lstStyle/>
          <a:p>
            <a:pPr defTabSz="1371874"/>
            <a:r>
              <a:rPr lang="en-US" sz="2701" dirty="0">
                <a:solidFill>
                  <a:srgbClr val="394D54"/>
                </a:solidFill>
              </a:rPr>
              <a:t>…result is significantly faster deployment,  much less overhead, easier migration, faster restart</a:t>
            </a:r>
          </a:p>
        </p:txBody>
      </p:sp>
      <p:sp>
        <p:nvSpPr>
          <p:cNvPr id="5" name="Right Brace 4"/>
          <p:cNvSpPr/>
          <p:nvPr/>
        </p:nvSpPr>
        <p:spPr>
          <a:xfrm>
            <a:off x="15485496" y="4161963"/>
            <a:ext cx="534784" cy="15135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1371874"/>
            <a:endParaRPr lang="en-GB" sz="2701">
              <a:solidFill>
                <a:srgbClr val="394D54"/>
              </a:solidFill>
            </a:endParaRPr>
          </a:p>
        </p:txBody>
      </p:sp>
      <p:sp>
        <p:nvSpPr>
          <p:cNvPr id="11" name="TextBox 10"/>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Containers vs. VMs </a:t>
            </a:r>
            <a:endParaRPr lang="tr-TR" sz="5000" dirty="0">
              <a:solidFill>
                <a:schemeClr val="accent5">
                  <a:lumMod val="75000"/>
                </a:schemeClr>
              </a:solidFill>
              <a:latin typeface="Novecento sans wide Book" pitchFamily="50" charset="-94"/>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614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8" y="696"/>
            <a:ext cx="18370183" cy="10287326"/>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6918237" y="9491064"/>
            <a:ext cx="870627" cy="513616"/>
          </a:xfrm>
          <a:prstGeom prst="rect">
            <a:avLst/>
          </a:prstGeom>
          <a:noFill/>
          <a:ln>
            <a:noFill/>
          </a:ln>
        </p:spPr>
      </p:pic>
    </p:spTree>
    <p:extLst>
      <p:ext uri="{BB962C8B-B14F-4D97-AF65-F5344CB8AC3E}">
        <p14:creationId xmlns:p14="http://schemas.microsoft.com/office/powerpoint/2010/main" val="361568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938719"/>
          </a:xfrm>
          <a:prstGeom prst="rect">
            <a:avLst/>
          </a:prstGeom>
          <a:noFill/>
        </p:spPr>
        <p:txBody>
          <a:bodyPr wrap="square" rtlCol="0">
            <a:spAutoFit/>
          </a:bodyPr>
          <a:lstStyle/>
          <a:p>
            <a:r>
              <a:rPr lang="en-US" sz="5500" dirty="0" smtClean="0">
                <a:solidFill>
                  <a:schemeClr val="accent5">
                    <a:lumMod val="75000"/>
                  </a:schemeClr>
                </a:solidFill>
                <a:latin typeface="Novecento sans wide Book" pitchFamily="50" charset="-94"/>
              </a:rPr>
              <a:t>	</a:t>
            </a:r>
            <a:r>
              <a:rPr lang="tr-TR" sz="5500" dirty="0" smtClean="0">
                <a:solidFill>
                  <a:schemeClr val="accent5">
                    <a:lumMod val="75000"/>
                  </a:schemeClr>
                </a:solidFill>
                <a:latin typeface="Novecento sans wide Book" pitchFamily="50" charset="-94"/>
              </a:rPr>
              <a:t>What </a:t>
            </a:r>
            <a:r>
              <a:rPr lang="tr-TR" sz="5500" dirty="0">
                <a:solidFill>
                  <a:schemeClr val="accent5">
                    <a:lumMod val="75000"/>
                  </a:schemeClr>
                </a:solidFill>
                <a:latin typeface="Novecento sans wide Book" pitchFamily="50" charset="-94"/>
              </a:rPr>
              <a:t>Is the Problem?</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53367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72779" y="6024984"/>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06234"/>
            <a:ext cx="10081120"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Why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5544616"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8424936"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7920880" cy="646331"/>
          </a:xfrm>
          <a:prstGeom prst="rect">
            <a:avLst/>
          </a:prstGeom>
          <a:noFill/>
        </p:spPr>
        <p:txBody>
          <a:bodyPr wrap="square" rtlCol="0">
            <a:spAutoFit/>
          </a:bodyPr>
          <a:lstStyle/>
          <a:p>
            <a:r>
              <a:rPr lang="tr-TR" sz="3600" b="1" dirty="0">
                <a:solidFill>
                  <a:schemeClr val="bg1"/>
                </a:solidFill>
                <a:latin typeface="Novecento sans wide Book" pitchFamily="50" charset="-94"/>
                <a:cs typeface="Klavika" panose="020B0706030404030204" pitchFamily="34" charset="0"/>
              </a:rPr>
              <a:t>Docker Architecture</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components</a:t>
            </a: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46623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5109" y="1964939"/>
            <a:ext cx="13675253" cy="7500628"/>
          </a:xfrm>
        </p:spPr>
      </p:pic>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6116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evopscube.com/wp-content/uploads/2014/12/docker-architecture-techtip39.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80649" y="2365723"/>
            <a:ext cx="14020105" cy="63077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93167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9109651" y="3911449"/>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5" name="Rectangle 34"/>
          <p:cNvSpPr/>
          <p:nvPr/>
        </p:nvSpPr>
        <p:spPr>
          <a:xfrm>
            <a:off x="9097635" y="2716331"/>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 name="TextBox 2"/>
          <p:cNvSpPr txBox="1"/>
          <p:nvPr/>
        </p:nvSpPr>
        <p:spPr>
          <a:xfrm>
            <a:off x="8249552" y="6623825"/>
            <a:ext cx="2811154" cy="1477456"/>
          </a:xfrm>
          <a:prstGeom prst="rect">
            <a:avLst/>
          </a:prstGeom>
          <a:noFill/>
        </p:spPr>
        <p:txBody>
          <a:bodyPr wrap="none" rtlCol="0">
            <a:spAutoFit/>
          </a:bodyPr>
          <a:lstStyle/>
          <a:p>
            <a:pPr algn="ctr" defTabSz="1371874"/>
            <a:r>
              <a:rPr lang="en-US" sz="2701" dirty="0">
                <a:solidFill>
                  <a:srgbClr val="394D54"/>
                </a:solidFill>
              </a:rPr>
              <a:t>Original App</a:t>
            </a:r>
          </a:p>
          <a:p>
            <a:pPr defTabSz="1371874"/>
            <a:r>
              <a:rPr lang="en-US" sz="2100" dirty="0">
                <a:solidFill>
                  <a:srgbClr val="394D54"/>
                </a:solidFill>
              </a:rPr>
              <a:t>(No OS to take</a:t>
            </a:r>
          </a:p>
          <a:p>
            <a:pPr defTabSz="1371874"/>
            <a:r>
              <a:rPr lang="en-US" sz="2100" dirty="0">
                <a:solidFill>
                  <a:srgbClr val="394D54"/>
                </a:solidFill>
              </a:rPr>
              <a:t>up space, resources,</a:t>
            </a:r>
          </a:p>
          <a:p>
            <a:pPr defTabSz="1371874"/>
            <a:r>
              <a:rPr lang="en-US" sz="2100" dirty="0">
                <a:solidFill>
                  <a:srgbClr val="394D54"/>
                </a:solidFill>
              </a:rPr>
              <a:t>or require restart)</a:t>
            </a:r>
          </a:p>
        </p:txBody>
      </p:sp>
      <p:sp>
        <p:nvSpPr>
          <p:cNvPr id="4" name="Rectangle 3"/>
          <p:cNvSpPr/>
          <p:nvPr/>
        </p:nvSpPr>
        <p:spPr>
          <a:xfrm>
            <a:off x="15324175" y="2739623"/>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9" name="Rectangle 38"/>
          <p:cNvSpPr/>
          <p:nvPr/>
        </p:nvSpPr>
        <p:spPr>
          <a:xfrm rot="5400000">
            <a:off x="16014042" y="319064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40" name="Rectangle 39"/>
          <p:cNvSpPr/>
          <p:nvPr/>
        </p:nvSpPr>
        <p:spPr>
          <a:xfrm rot="5400000">
            <a:off x="16118779" y="4291189"/>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47" name="Rectangle 46"/>
          <p:cNvSpPr/>
          <p:nvPr/>
        </p:nvSpPr>
        <p:spPr>
          <a:xfrm>
            <a:off x="3019621" y="2763432"/>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49" name="Rectangle 48"/>
          <p:cNvSpPr/>
          <p:nvPr/>
        </p:nvSpPr>
        <p:spPr>
          <a:xfrm>
            <a:off x="3021898" y="401928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0" name="Rectangle 49"/>
          <p:cNvSpPr/>
          <p:nvPr/>
        </p:nvSpPr>
        <p:spPr>
          <a:xfrm>
            <a:off x="3019630" y="2763428"/>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Rectangle 50"/>
          <p:cNvSpPr/>
          <p:nvPr/>
        </p:nvSpPr>
        <p:spPr>
          <a:xfrm>
            <a:off x="4809329" y="2760826"/>
            <a:ext cx="1143799" cy="3475007"/>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2" name="Rectangle 51"/>
          <p:cNvSpPr/>
          <p:nvPr/>
        </p:nvSpPr>
        <p:spPr>
          <a:xfrm>
            <a:off x="4819493" y="4937326"/>
            <a:ext cx="1131370" cy="12524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3" name="Rectangle 62"/>
          <p:cNvSpPr/>
          <p:nvPr/>
        </p:nvSpPr>
        <p:spPr>
          <a:xfrm>
            <a:off x="4811603" y="399694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8" name="Rectangle 67"/>
          <p:cNvSpPr/>
          <p:nvPr/>
        </p:nvSpPr>
        <p:spPr>
          <a:xfrm>
            <a:off x="4809335" y="2741089"/>
            <a:ext cx="1141529" cy="3448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1" name="TextBox 70"/>
          <p:cNvSpPr txBox="1"/>
          <p:nvPr/>
        </p:nvSpPr>
        <p:spPr>
          <a:xfrm>
            <a:off x="14791956" y="6623825"/>
            <a:ext cx="2946675" cy="2770117"/>
          </a:xfrm>
          <a:prstGeom prst="rect">
            <a:avLst/>
          </a:prstGeom>
          <a:noFill/>
        </p:spPr>
        <p:txBody>
          <a:bodyPr wrap="square" rtlCol="0">
            <a:spAutoFit/>
          </a:bodyPr>
          <a:lstStyle/>
          <a:p>
            <a:pPr defTabSz="1371874"/>
            <a:r>
              <a:rPr lang="en-US" sz="2701" dirty="0">
                <a:solidFill>
                  <a:srgbClr val="394D54"/>
                </a:solidFill>
              </a:rPr>
              <a:t>Modified App</a:t>
            </a:r>
          </a:p>
          <a:p>
            <a:pPr defTabSz="1371874"/>
            <a:endParaRPr lang="en-US" sz="2100" dirty="0">
              <a:solidFill>
                <a:srgbClr val="394D54"/>
              </a:solidFill>
            </a:endParaRPr>
          </a:p>
          <a:p>
            <a:pPr defTabSz="1371874"/>
            <a:r>
              <a:rPr lang="en-US" sz="2100" dirty="0">
                <a:solidFill>
                  <a:srgbClr val="394D54"/>
                </a:solidFill>
              </a:rPr>
              <a:t>Copy on write capabilities allow</a:t>
            </a:r>
          </a:p>
          <a:p>
            <a:pPr defTabSz="1371874"/>
            <a:r>
              <a:rPr lang="en-US" sz="2100" dirty="0">
                <a:solidFill>
                  <a:srgbClr val="394D54"/>
                </a:solidFill>
              </a:rPr>
              <a:t>us to only save the diffs</a:t>
            </a:r>
          </a:p>
          <a:p>
            <a:pPr defTabSz="1371874"/>
            <a:r>
              <a:rPr lang="en-US" sz="2100" dirty="0">
                <a:solidFill>
                  <a:srgbClr val="394D54"/>
                </a:solidFill>
              </a:rPr>
              <a:t>Between container A and container</a:t>
            </a:r>
          </a:p>
          <a:p>
            <a:pPr defTabSz="1371874"/>
            <a:r>
              <a:rPr lang="en-US" sz="2100" dirty="0">
                <a:solidFill>
                  <a:srgbClr val="394D54"/>
                </a:solidFill>
              </a:rPr>
              <a:t>A’</a:t>
            </a:r>
          </a:p>
        </p:txBody>
      </p:sp>
      <p:sp>
        <p:nvSpPr>
          <p:cNvPr id="72" name="TextBox 71"/>
          <p:cNvSpPr txBox="1"/>
          <p:nvPr/>
        </p:nvSpPr>
        <p:spPr>
          <a:xfrm>
            <a:off x="1551150" y="8257242"/>
            <a:ext cx="4494628" cy="1477456"/>
          </a:xfrm>
          <a:prstGeom prst="rect">
            <a:avLst/>
          </a:prstGeom>
          <a:noFill/>
        </p:spPr>
        <p:txBody>
          <a:bodyPr wrap="none" rtlCol="0">
            <a:spAutoFit/>
          </a:bodyPr>
          <a:lstStyle/>
          <a:p>
            <a:pPr algn="ctr" defTabSz="1371874"/>
            <a:r>
              <a:rPr lang="en-US" sz="2701" dirty="0">
                <a:solidFill>
                  <a:srgbClr val="394D54"/>
                </a:solidFill>
              </a:rPr>
              <a:t>VMs</a:t>
            </a:r>
          </a:p>
          <a:p>
            <a:pPr defTabSz="1371874"/>
            <a:r>
              <a:rPr lang="en-US" sz="2100" dirty="0">
                <a:solidFill>
                  <a:srgbClr val="394D54"/>
                </a:solidFill>
              </a:rPr>
              <a:t>Every app, every copy of an</a:t>
            </a:r>
          </a:p>
          <a:p>
            <a:pPr defTabSz="1371874"/>
            <a:r>
              <a:rPr lang="en-US" sz="2100" dirty="0">
                <a:solidFill>
                  <a:srgbClr val="394D54"/>
                </a:solidFill>
              </a:rPr>
              <a:t>app, and every slight modification</a:t>
            </a:r>
          </a:p>
          <a:p>
            <a:pPr defTabSz="1371874"/>
            <a:r>
              <a:rPr lang="en-US" sz="2100" dirty="0">
                <a:solidFill>
                  <a:srgbClr val="394D54"/>
                </a:solidFill>
              </a:rPr>
              <a:t>of the app requires a new virtual server</a:t>
            </a:r>
          </a:p>
        </p:txBody>
      </p:sp>
      <p:sp>
        <p:nvSpPr>
          <p:cNvPr id="73" name="Rectangle 72"/>
          <p:cNvSpPr/>
          <p:nvPr/>
        </p:nvSpPr>
        <p:spPr>
          <a:xfrm>
            <a:off x="1304824" y="2782485"/>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4" name="Rectangle 73"/>
          <p:cNvSpPr/>
          <p:nvPr/>
        </p:nvSpPr>
        <p:spPr>
          <a:xfrm>
            <a:off x="1314987" y="4978714"/>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5" name="Rectangle 74"/>
          <p:cNvSpPr/>
          <p:nvPr/>
        </p:nvSpPr>
        <p:spPr>
          <a:xfrm>
            <a:off x="1307100" y="403833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6" name="Rectangle 75"/>
          <p:cNvSpPr/>
          <p:nvPr/>
        </p:nvSpPr>
        <p:spPr>
          <a:xfrm>
            <a:off x="1304832" y="2782481"/>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7" name="TextBox 76"/>
          <p:cNvSpPr txBox="1"/>
          <p:nvPr/>
        </p:nvSpPr>
        <p:spPr>
          <a:xfrm>
            <a:off x="11997877" y="6657172"/>
            <a:ext cx="1983172" cy="1569917"/>
          </a:xfrm>
          <a:prstGeom prst="rect">
            <a:avLst/>
          </a:prstGeom>
          <a:noFill/>
        </p:spPr>
        <p:txBody>
          <a:bodyPr wrap="none" rtlCol="0">
            <a:spAutoFit/>
          </a:bodyPr>
          <a:lstStyle/>
          <a:p>
            <a:pPr algn="ctr" defTabSz="1371874"/>
            <a:r>
              <a:rPr lang="en-US" sz="2701" dirty="0">
                <a:solidFill>
                  <a:srgbClr val="394D54"/>
                </a:solidFill>
              </a:rPr>
              <a:t>Copy of</a:t>
            </a:r>
          </a:p>
          <a:p>
            <a:pPr algn="ctr" defTabSz="1371874"/>
            <a:r>
              <a:rPr lang="en-US" sz="2701" dirty="0">
                <a:solidFill>
                  <a:srgbClr val="394D54"/>
                </a:solidFill>
              </a:rPr>
              <a:t>App</a:t>
            </a:r>
          </a:p>
          <a:p>
            <a:pPr defTabSz="1371874"/>
            <a:r>
              <a:rPr lang="en-US" sz="2100" dirty="0">
                <a:solidFill>
                  <a:srgbClr val="394D54"/>
                </a:solidFill>
              </a:rPr>
              <a:t>No OS. Can</a:t>
            </a:r>
          </a:p>
          <a:p>
            <a:pPr defTabSz="1371874"/>
            <a:r>
              <a:rPr lang="en-US" sz="2100" dirty="0">
                <a:solidFill>
                  <a:srgbClr val="394D54"/>
                </a:solidFill>
              </a:rPr>
              <a:t>Share bins/libs</a:t>
            </a:r>
          </a:p>
        </p:txBody>
      </p:sp>
      <p:sp>
        <p:nvSpPr>
          <p:cNvPr id="78" name="Rectangle 77"/>
          <p:cNvSpPr/>
          <p:nvPr/>
        </p:nvSpPr>
        <p:spPr>
          <a:xfrm>
            <a:off x="12270884" y="2768203"/>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6" name="Rectangle 85"/>
          <p:cNvSpPr/>
          <p:nvPr/>
        </p:nvSpPr>
        <p:spPr>
          <a:xfrm>
            <a:off x="12270884" y="2730152"/>
            <a:ext cx="1183524"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 name="Lightning Bolt 4"/>
          <p:cNvSpPr/>
          <p:nvPr/>
        </p:nvSpPr>
        <p:spPr>
          <a:xfrm rot="18063561">
            <a:off x="1148390" y="6623769"/>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28" name="Rectangle 27"/>
          <p:cNvSpPr/>
          <p:nvPr/>
        </p:nvSpPr>
        <p:spPr>
          <a:xfrm>
            <a:off x="302978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29" name="Lightning Bolt 28"/>
          <p:cNvSpPr/>
          <p:nvPr/>
        </p:nvSpPr>
        <p:spPr>
          <a:xfrm rot="18063561">
            <a:off x="2863188"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0" name="Rectangle 29"/>
          <p:cNvSpPr/>
          <p:nvPr/>
        </p:nvSpPr>
        <p:spPr>
          <a:xfrm>
            <a:off x="482079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1" name="Lightning Bolt 30"/>
          <p:cNvSpPr/>
          <p:nvPr/>
        </p:nvSpPr>
        <p:spPr>
          <a:xfrm rot="18063561">
            <a:off x="4654199"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cxnSp>
        <p:nvCxnSpPr>
          <p:cNvPr id="7" name="Straight Connector 6"/>
          <p:cNvCxnSpPr/>
          <p:nvPr/>
        </p:nvCxnSpPr>
        <p:spPr>
          <a:xfrm>
            <a:off x="7640380" y="1772656"/>
            <a:ext cx="95267" cy="851682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9781" y="1753737"/>
            <a:ext cx="1021433" cy="646459"/>
          </a:xfrm>
          <a:prstGeom prst="rect">
            <a:avLst/>
          </a:prstGeom>
          <a:noFill/>
        </p:spPr>
        <p:txBody>
          <a:bodyPr wrap="none" rtlCol="0">
            <a:spAutoFit/>
          </a:bodyPr>
          <a:lstStyle/>
          <a:p>
            <a:pPr defTabSz="1371874"/>
            <a:r>
              <a:rPr lang="en-US" sz="3601" dirty="0">
                <a:solidFill>
                  <a:srgbClr val="394D54"/>
                </a:solidFill>
              </a:rPr>
              <a:t>VMs</a:t>
            </a:r>
          </a:p>
        </p:txBody>
      </p:sp>
      <p:sp>
        <p:nvSpPr>
          <p:cNvPr id="36" name="TextBox 35"/>
          <p:cNvSpPr txBox="1"/>
          <p:nvPr/>
        </p:nvSpPr>
        <p:spPr>
          <a:xfrm>
            <a:off x="11719392" y="1833437"/>
            <a:ext cx="2193036" cy="646459"/>
          </a:xfrm>
          <a:prstGeom prst="rect">
            <a:avLst/>
          </a:prstGeom>
          <a:noFill/>
        </p:spPr>
        <p:txBody>
          <a:bodyPr wrap="none" rtlCol="0">
            <a:spAutoFit/>
          </a:bodyPr>
          <a:lstStyle/>
          <a:p>
            <a:pPr defTabSz="1371874"/>
            <a:r>
              <a:rPr lang="en-US" sz="3601" dirty="0">
                <a:solidFill>
                  <a:srgbClr val="394D54"/>
                </a:solidFill>
              </a:rPr>
              <a:t>Containers</a:t>
            </a:r>
          </a:p>
        </p:txBody>
      </p:sp>
      <p:sp>
        <p:nvSpPr>
          <p:cNvPr id="37" name="TextBox 3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are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containers lightweight?</a:t>
            </a:r>
            <a:endParaRPr lang="tr-TR" sz="5000" dirty="0">
              <a:solidFill>
                <a:schemeClr val="accent5">
                  <a:lumMod val="75000"/>
                </a:schemeClr>
              </a:solidFill>
              <a:latin typeface="Novecento sans wide Book" pitchFamily="50" charset="-94"/>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12668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9256" y="6502451"/>
            <a:ext cx="4186928" cy="2633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369335" y="5477739"/>
            <a:ext cx="1825614" cy="39549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Source Code Repository</a:t>
            </a:r>
          </a:p>
        </p:txBody>
      </p:sp>
      <p:sp>
        <p:nvSpPr>
          <p:cNvPr id="6" name="Flowchart: Document 5"/>
          <p:cNvSpPr/>
          <p:nvPr/>
        </p:nvSpPr>
        <p:spPr>
          <a:xfrm>
            <a:off x="534774" y="6159939"/>
            <a:ext cx="1445490" cy="1551433"/>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100" b="1" u="sng" dirty="0" err="1">
                <a:solidFill>
                  <a:prstClr val="white"/>
                </a:solidFill>
              </a:rPr>
              <a:t>Docker</a:t>
            </a:r>
            <a:r>
              <a:rPr lang="en-US" sz="2100" u="sng" dirty="0" err="1">
                <a:solidFill>
                  <a:prstClr val="white"/>
                </a:solidFill>
              </a:rPr>
              <a:t>file</a:t>
            </a:r>
            <a:endParaRPr lang="en-US" sz="2100" u="sng" dirty="0">
              <a:solidFill>
                <a:prstClr val="white"/>
              </a:solidFill>
            </a:endParaRPr>
          </a:p>
          <a:p>
            <a:pPr algn="ctr" defTabSz="1371874"/>
            <a:r>
              <a:rPr lang="en-US" sz="2100" b="1" dirty="0">
                <a:solidFill>
                  <a:prstClr val="white"/>
                </a:solidFill>
              </a:rPr>
              <a:t>For </a:t>
            </a:r>
          </a:p>
          <a:p>
            <a:pPr algn="ctr" defTabSz="1371874"/>
            <a:r>
              <a:rPr lang="en-US" sz="2100" b="1" dirty="0">
                <a:solidFill>
                  <a:prstClr val="white"/>
                </a:solidFill>
              </a:rPr>
              <a:t>A</a:t>
            </a:r>
          </a:p>
        </p:txBody>
      </p:sp>
      <p:sp>
        <p:nvSpPr>
          <p:cNvPr id="7" name="Flowchart: Process 6"/>
          <p:cNvSpPr/>
          <p:nvPr/>
        </p:nvSpPr>
        <p:spPr>
          <a:xfrm>
            <a:off x="4997485" y="8180958"/>
            <a:ext cx="2909075" cy="84068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cxnSp>
        <p:nvCxnSpPr>
          <p:cNvPr id="16" name="Straight Connector 15"/>
          <p:cNvCxnSpPr/>
          <p:nvPr/>
        </p:nvCxnSpPr>
        <p:spPr>
          <a:xfrm>
            <a:off x="6286179" y="5158811"/>
            <a:ext cx="0" cy="302214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40943" y="5713042"/>
            <a:ext cx="889987" cy="507960"/>
          </a:xfrm>
          <a:prstGeom prst="rect">
            <a:avLst/>
          </a:prstGeom>
          <a:noFill/>
        </p:spPr>
        <p:txBody>
          <a:bodyPr wrap="none" rtlCol="0">
            <a:spAutoFit/>
          </a:bodyPr>
          <a:lstStyle/>
          <a:p>
            <a:pPr defTabSz="1371874"/>
            <a:r>
              <a:rPr lang="en-US" sz="2701" i="1" dirty="0">
                <a:solidFill>
                  <a:srgbClr val="394D54"/>
                </a:solidFill>
              </a:rPr>
              <a:t>Build</a:t>
            </a:r>
          </a:p>
        </p:txBody>
      </p:sp>
      <p:sp>
        <p:nvSpPr>
          <p:cNvPr id="25" name="Flowchart: Process 24"/>
          <p:cNvSpPr/>
          <p:nvPr/>
        </p:nvSpPr>
        <p:spPr>
          <a:xfrm rot="5400000">
            <a:off x="14829974" y="7893710"/>
            <a:ext cx="2124139"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a:t>
            </a:r>
          </a:p>
        </p:txBody>
      </p:sp>
      <p:sp>
        <p:nvSpPr>
          <p:cNvPr id="26" name="Flowchart: Process 25"/>
          <p:cNvSpPr/>
          <p:nvPr/>
        </p:nvSpPr>
        <p:spPr>
          <a:xfrm>
            <a:off x="12657886" y="9280057"/>
            <a:ext cx="4733524" cy="628086"/>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2 OS  (Linux)</a:t>
            </a:r>
          </a:p>
        </p:txBody>
      </p:sp>
      <p:sp>
        <p:nvSpPr>
          <p:cNvPr id="27" name="Cube 26"/>
          <p:cNvSpPr/>
          <p:nvPr/>
        </p:nvSpPr>
        <p:spPr>
          <a:xfrm>
            <a:off x="12657883" y="7207276"/>
            <a:ext cx="778592" cy="2097354"/>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sp>
        <p:nvSpPr>
          <p:cNvPr id="28" name="Cube 27"/>
          <p:cNvSpPr/>
          <p:nvPr/>
        </p:nvSpPr>
        <p:spPr>
          <a:xfrm>
            <a:off x="13618170" y="725617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B</a:t>
            </a:r>
          </a:p>
        </p:txBody>
      </p:sp>
      <p:sp>
        <p:nvSpPr>
          <p:cNvPr id="29" name="Cube 28"/>
          <p:cNvSpPr/>
          <p:nvPr/>
        </p:nvSpPr>
        <p:spPr>
          <a:xfrm>
            <a:off x="14541875" y="726684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C</a:t>
            </a:r>
          </a:p>
        </p:txBody>
      </p:sp>
      <p:sp>
        <p:nvSpPr>
          <p:cNvPr id="32" name="Cube 31"/>
          <p:cNvSpPr/>
          <p:nvPr/>
        </p:nvSpPr>
        <p:spPr>
          <a:xfrm>
            <a:off x="5986057" y="1742125"/>
            <a:ext cx="763394" cy="32168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cxnSp>
        <p:nvCxnSpPr>
          <p:cNvPr id="40" name="Straight Connector 39"/>
          <p:cNvCxnSpPr/>
          <p:nvPr/>
        </p:nvCxnSpPr>
        <p:spPr>
          <a:xfrm flipH="1">
            <a:off x="7487950" y="3423180"/>
            <a:ext cx="8330161" cy="7110"/>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823188" y="2402340"/>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3" name="Straight Connector 42"/>
          <p:cNvCxnSpPr/>
          <p:nvPr/>
        </p:nvCxnSpPr>
        <p:spPr>
          <a:xfrm>
            <a:off x="16525754" y="4362449"/>
            <a:ext cx="31570" cy="494217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6988885" y="4483801"/>
            <a:ext cx="44778" cy="477022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5034509" y="4701729"/>
            <a:ext cx="1125629" cy="507960"/>
          </a:xfrm>
          <a:prstGeom prst="rect">
            <a:avLst/>
          </a:prstGeom>
          <a:noFill/>
        </p:spPr>
        <p:txBody>
          <a:bodyPr wrap="none" rtlCol="0">
            <a:spAutoFit/>
          </a:bodyPr>
          <a:lstStyle/>
          <a:p>
            <a:pPr defTabSz="1371874"/>
            <a:r>
              <a:rPr lang="en-US" sz="2701" i="1" dirty="0">
                <a:solidFill>
                  <a:srgbClr val="394D54"/>
                </a:solidFill>
              </a:rPr>
              <a:t>Search</a:t>
            </a:r>
          </a:p>
        </p:txBody>
      </p:sp>
      <p:sp>
        <p:nvSpPr>
          <p:cNvPr id="49" name="TextBox 48"/>
          <p:cNvSpPr txBox="1"/>
          <p:nvPr/>
        </p:nvSpPr>
        <p:spPr>
          <a:xfrm>
            <a:off x="17084384" y="4883062"/>
            <a:ext cx="702436" cy="507960"/>
          </a:xfrm>
          <a:prstGeom prst="rect">
            <a:avLst/>
          </a:prstGeom>
          <a:noFill/>
        </p:spPr>
        <p:txBody>
          <a:bodyPr wrap="none" rtlCol="0">
            <a:spAutoFit/>
          </a:bodyPr>
          <a:lstStyle/>
          <a:p>
            <a:pPr defTabSz="1371874"/>
            <a:r>
              <a:rPr lang="en-US" sz="2701" i="1" dirty="0">
                <a:solidFill>
                  <a:srgbClr val="394D54"/>
                </a:solidFill>
              </a:rPr>
              <a:t>Pull</a:t>
            </a:r>
          </a:p>
        </p:txBody>
      </p:sp>
      <p:sp>
        <p:nvSpPr>
          <p:cNvPr id="50" name="TextBox 49"/>
          <p:cNvSpPr txBox="1"/>
          <p:nvPr/>
        </p:nvSpPr>
        <p:spPr>
          <a:xfrm>
            <a:off x="17132495" y="5587275"/>
            <a:ext cx="728084" cy="507960"/>
          </a:xfrm>
          <a:prstGeom prst="rect">
            <a:avLst/>
          </a:prstGeom>
          <a:noFill/>
        </p:spPr>
        <p:txBody>
          <a:bodyPr wrap="none" rtlCol="0">
            <a:spAutoFit/>
          </a:bodyPr>
          <a:lstStyle/>
          <a:p>
            <a:pPr defTabSz="1371874"/>
            <a:r>
              <a:rPr lang="en-US" sz="2701" i="1" dirty="0">
                <a:solidFill>
                  <a:srgbClr val="394D54"/>
                </a:solidFill>
              </a:rPr>
              <a:t>Run</a:t>
            </a:r>
          </a:p>
        </p:txBody>
      </p:sp>
      <p:sp>
        <p:nvSpPr>
          <p:cNvPr id="38" name="Flowchart: Process 37"/>
          <p:cNvSpPr/>
          <p:nvPr/>
        </p:nvSpPr>
        <p:spPr>
          <a:xfrm>
            <a:off x="4997485" y="8975240"/>
            <a:ext cx="2909075" cy="628086"/>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1  OS (Linux)</a:t>
            </a:r>
          </a:p>
        </p:txBody>
      </p:sp>
      <p:sp>
        <p:nvSpPr>
          <p:cNvPr id="30" name="TextBox 2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are the basics of the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system?</a:t>
            </a:r>
            <a:endParaRPr lang="tr-TR" sz="5000" dirty="0">
              <a:solidFill>
                <a:schemeClr val="accent5">
                  <a:lumMod val="75000"/>
                </a:schemeClr>
              </a:solidFill>
              <a:latin typeface="Novecento sans wide Book" pitchFamily="50" charset="-94"/>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73481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8676131" y="1950525"/>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 name="Flowchart: Process 6"/>
          <p:cNvSpPr/>
          <p:nvPr/>
        </p:nvSpPr>
        <p:spPr>
          <a:xfrm>
            <a:off x="4999932" y="8834093"/>
            <a:ext cx="2909075" cy="573165"/>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sp>
        <p:nvSpPr>
          <p:cNvPr id="25" name="Flowchart: Process 24"/>
          <p:cNvSpPr/>
          <p:nvPr/>
        </p:nvSpPr>
        <p:spPr>
          <a:xfrm>
            <a:off x="12480002" y="8646775"/>
            <a:ext cx="4733524"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cxnSp>
        <p:nvCxnSpPr>
          <p:cNvPr id="40" name="Straight Connector 39"/>
          <p:cNvCxnSpPr/>
          <p:nvPr/>
        </p:nvCxnSpPr>
        <p:spPr>
          <a:xfrm flipH="1">
            <a:off x="9899154" y="2576789"/>
            <a:ext cx="5760926" cy="3744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4217563" y="1968452"/>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7" name="Straight Connector 46"/>
          <p:cNvCxnSpPr>
            <a:stCxn id="85" idx="3"/>
          </p:cNvCxnSpPr>
          <p:nvPr/>
        </p:nvCxnSpPr>
        <p:spPr>
          <a:xfrm flipV="1">
            <a:off x="13626242" y="4483807"/>
            <a:ext cx="3362640" cy="258326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865033" y="5348170"/>
            <a:ext cx="1218090" cy="507960"/>
          </a:xfrm>
          <a:prstGeom prst="rect">
            <a:avLst/>
          </a:prstGeom>
          <a:noFill/>
        </p:spPr>
        <p:txBody>
          <a:bodyPr wrap="none" rtlCol="0">
            <a:spAutoFit/>
          </a:bodyPr>
          <a:lstStyle/>
          <a:p>
            <a:pPr defTabSz="1371874"/>
            <a:r>
              <a:rPr lang="en-US" sz="2701" i="1" dirty="0">
                <a:solidFill>
                  <a:srgbClr val="394D54"/>
                </a:solidFill>
              </a:rPr>
              <a:t>Update</a:t>
            </a:r>
          </a:p>
        </p:txBody>
      </p:sp>
      <p:sp>
        <p:nvSpPr>
          <p:cNvPr id="39" name="Rectangle 38"/>
          <p:cNvSpPr/>
          <p:nvPr/>
        </p:nvSpPr>
        <p:spPr>
          <a:xfrm>
            <a:off x="2922090" y="304928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3" name="Rectangle 52"/>
          <p:cNvSpPr/>
          <p:nvPr/>
        </p:nvSpPr>
        <p:spPr>
          <a:xfrm>
            <a:off x="2924363" y="185416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4" name="Rectangle 53"/>
          <p:cNvSpPr/>
          <p:nvPr/>
        </p:nvSpPr>
        <p:spPr>
          <a:xfrm>
            <a:off x="5731192" y="1950525"/>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Rectangle 54"/>
          <p:cNvSpPr/>
          <p:nvPr/>
        </p:nvSpPr>
        <p:spPr>
          <a:xfrm rot="5400000">
            <a:off x="6411142" y="243232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56" name="Rectangle 55"/>
          <p:cNvSpPr/>
          <p:nvPr/>
        </p:nvSpPr>
        <p:spPr>
          <a:xfrm rot="5400000">
            <a:off x="9215437" y="3486608"/>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59" name="TextBox 58"/>
          <p:cNvSpPr txBox="1"/>
          <p:nvPr/>
        </p:nvSpPr>
        <p:spPr>
          <a:xfrm>
            <a:off x="2705060" y="4701735"/>
            <a:ext cx="1565429" cy="1339213"/>
          </a:xfrm>
          <a:prstGeom prst="rect">
            <a:avLst/>
          </a:prstGeom>
          <a:noFill/>
        </p:spPr>
        <p:txBody>
          <a:bodyPr wrap="none" rtlCol="0">
            <a:spAutoFit/>
          </a:bodyPr>
          <a:lstStyle/>
          <a:p>
            <a:pPr algn="ctr" defTabSz="1371874"/>
            <a:r>
              <a:rPr lang="en-US" sz="2701" dirty="0">
                <a:solidFill>
                  <a:srgbClr val="394D54"/>
                </a:solidFill>
              </a:rPr>
              <a:t>Base </a:t>
            </a:r>
          </a:p>
          <a:p>
            <a:pPr algn="ctr" defTabSz="1371874"/>
            <a:r>
              <a:rPr lang="en-US" sz="2701" dirty="0">
                <a:solidFill>
                  <a:srgbClr val="394D54"/>
                </a:solidFill>
              </a:rPr>
              <a:t>Container</a:t>
            </a:r>
          </a:p>
          <a:p>
            <a:pPr algn="ctr" defTabSz="1371874"/>
            <a:r>
              <a:rPr lang="en-US" sz="2701" dirty="0">
                <a:solidFill>
                  <a:srgbClr val="394D54"/>
                </a:solidFill>
              </a:rPr>
              <a:t>Image</a:t>
            </a:r>
          </a:p>
        </p:txBody>
      </p:sp>
      <p:sp>
        <p:nvSpPr>
          <p:cNvPr id="60" name="TextBox 59"/>
          <p:cNvSpPr txBox="1"/>
          <p:nvPr/>
        </p:nvSpPr>
        <p:spPr>
          <a:xfrm>
            <a:off x="5011316" y="9353665"/>
            <a:ext cx="4115219" cy="831125"/>
          </a:xfrm>
          <a:prstGeom prst="rect">
            <a:avLst/>
          </a:prstGeom>
          <a:noFill/>
        </p:spPr>
        <p:txBody>
          <a:bodyPr wrap="square" rtlCol="0">
            <a:spAutoFit/>
          </a:bodyPr>
          <a:lstStyle/>
          <a:p>
            <a:pPr defTabSz="1371874"/>
            <a:r>
              <a:rPr lang="en-US" sz="2701" dirty="0">
                <a:solidFill>
                  <a:srgbClr val="394D54"/>
                </a:solidFill>
              </a:rPr>
              <a:t>Host is now running A’’</a:t>
            </a:r>
          </a:p>
          <a:p>
            <a:pPr defTabSz="1371874"/>
            <a:endParaRPr lang="en-US" sz="2100" dirty="0">
              <a:solidFill>
                <a:srgbClr val="394D54"/>
              </a:solidFill>
            </a:endParaRPr>
          </a:p>
        </p:txBody>
      </p:sp>
      <p:sp>
        <p:nvSpPr>
          <p:cNvPr id="61" name="TextBox 60"/>
          <p:cNvSpPr txBox="1"/>
          <p:nvPr/>
        </p:nvSpPr>
        <p:spPr>
          <a:xfrm>
            <a:off x="8502700"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cxnSp>
        <p:nvCxnSpPr>
          <p:cNvPr id="75" name="Straight Connector 74"/>
          <p:cNvCxnSpPr/>
          <p:nvPr/>
        </p:nvCxnSpPr>
        <p:spPr>
          <a:xfrm flipH="1" flipV="1">
            <a:off x="3969667" y="360447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6915937" y="345210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4288644" y="4799996"/>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8" name="Rectangle 77"/>
          <p:cNvSpPr/>
          <p:nvPr/>
        </p:nvSpPr>
        <p:spPr>
          <a:xfrm rot="5400000">
            <a:off x="14966548" y="5292980"/>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81" name="Rectangle 80"/>
          <p:cNvSpPr/>
          <p:nvPr/>
        </p:nvSpPr>
        <p:spPr>
          <a:xfrm rot="5400000">
            <a:off x="15090497" y="6391001"/>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13" name="Striped Right Arrow 12"/>
          <p:cNvSpPr/>
          <p:nvPr/>
        </p:nvSpPr>
        <p:spPr>
          <a:xfrm rot="10800000">
            <a:off x="9713349" y="7727767"/>
            <a:ext cx="1132563" cy="9495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4" name="Rectangle 83"/>
          <p:cNvSpPr/>
          <p:nvPr/>
        </p:nvSpPr>
        <p:spPr>
          <a:xfrm>
            <a:off x="12482447" y="766462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85" name="Rectangle 84"/>
          <p:cNvSpPr/>
          <p:nvPr/>
        </p:nvSpPr>
        <p:spPr>
          <a:xfrm>
            <a:off x="12484719" y="646950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86" name="Rectangle 85"/>
          <p:cNvSpPr/>
          <p:nvPr/>
        </p:nvSpPr>
        <p:spPr>
          <a:xfrm>
            <a:off x="5020071" y="6636920"/>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7" name="Rectangle 86"/>
          <p:cNvSpPr/>
          <p:nvPr/>
        </p:nvSpPr>
        <p:spPr>
          <a:xfrm rot="5400000">
            <a:off x="5730976" y="7084002"/>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p:txBody>
      </p:sp>
      <p:sp>
        <p:nvSpPr>
          <p:cNvPr id="88" name="Rectangle 87"/>
          <p:cNvSpPr/>
          <p:nvPr/>
        </p:nvSpPr>
        <p:spPr>
          <a:xfrm rot="5400000">
            <a:off x="5816819" y="8197972"/>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89" name="Rectangle 88"/>
          <p:cNvSpPr/>
          <p:nvPr/>
        </p:nvSpPr>
        <p:spPr>
          <a:xfrm>
            <a:off x="5011321" y="782857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90" name="Rectangle 89"/>
          <p:cNvSpPr/>
          <p:nvPr/>
        </p:nvSpPr>
        <p:spPr>
          <a:xfrm>
            <a:off x="5019784" y="6633454"/>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4" name="TextBox 33"/>
          <p:cNvSpPr txBox="1"/>
          <p:nvPr/>
        </p:nvSpPr>
        <p:spPr>
          <a:xfrm>
            <a:off x="11470099" y="9255469"/>
            <a:ext cx="5944630" cy="1246752"/>
          </a:xfrm>
          <a:prstGeom prst="rect">
            <a:avLst/>
          </a:prstGeom>
          <a:noFill/>
        </p:spPr>
        <p:txBody>
          <a:bodyPr wrap="square" rtlCol="0">
            <a:spAutoFit/>
          </a:bodyPr>
          <a:lstStyle/>
          <a:p>
            <a:pPr defTabSz="1371874"/>
            <a:r>
              <a:rPr lang="en-US" sz="2701" dirty="0">
                <a:solidFill>
                  <a:srgbClr val="394D54"/>
                </a:solidFill>
              </a:rPr>
              <a:t>Host running A wants to upgrade to A’’. Requests update. Gets only diffs</a:t>
            </a:r>
          </a:p>
          <a:p>
            <a:pPr defTabSz="1371874"/>
            <a:endParaRPr lang="en-US" sz="2100" dirty="0">
              <a:solidFill>
                <a:srgbClr val="394D54"/>
              </a:solidFill>
            </a:endParaRPr>
          </a:p>
        </p:txBody>
      </p:sp>
      <p:sp>
        <p:nvSpPr>
          <p:cNvPr id="33" name="TextBox 32"/>
          <p:cNvSpPr txBox="1"/>
          <p:nvPr/>
        </p:nvSpPr>
        <p:spPr>
          <a:xfrm>
            <a:off x="5774267"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sp>
        <p:nvSpPr>
          <p:cNvPr id="35" name="TextBox 3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Changes and Updates</a:t>
            </a:r>
            <a:endParaRPr lang="tr-TR" sz="5000" dirty="0">
              <a:solidFill>
                <a:schemeClr val="accent5">
                  <a:lumMod val="75000"/>
                </a:schemeClr>
              </a:solidFill>
              <a:latin typeface="Novecento sans wide Book" pitchFamily="50" charset="-94"/>
            </a:endParaRP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34505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94904" y="6633894"/>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06234"/>
            <a:ext cx="10081120"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Why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5544616"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8424936"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7920880"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Architecture</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646331"/>
          </a:xfrm>
          <a:prstGeom prst="rect">
            <a:avLst/>
          </a:prstGeom>
          <a:noFill/>
        </p:spPr>
        <p:txBody>
          <a:bodyPr wrap="square" rtlCol="0">
            <a:spAutoFit/>
          </a:bodyPr>
          <a:lstStyle/>
          <a:p>
            <a:r>
              <a:rPr lang="tr-TR" sz="3600" b="1" dirty="0">
                <a:solidFill>
                  <a:schemeClr val="bg1"/>
                </a:solidFill>
                <a:latin typeface="Novecento sans wide Book" pitchFamily="50" charset="-94"/>
                <a:cs typeface="Klavika" panose="020B0706030404030204" pitchFamily="34" charset="0"/>
              </a:rPr>
              <a:t>Docker components</a:t>
            </a: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45301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p:cNvSpPr txBox="1">
            <a:spLocks/>
          </p:cNvSpPr>
          <p:nvPr/>
        </p:nvSpPr>
        <p:spPr>
          <a:xfrm>
            <a:off x="3021078" y="1887961"/>
            <a:ext cx="14838044" cy="7909107"/>
          </a:xfrm>
          <a:prstGeom prst="rect">
            <a:avLst/>
          </a:prstGeom>
        </p:spPr>
        <p:txBody>
          <a:bodyPr vert="horz" lIns="137184" tIns="68592" rIns="137184" bIns="6859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1" dirty="0">
                <a:solidFill>
                  <a:srgbClr val="31859C"/>
                </a:solidFill>
              </a:rPr>
              <a:t>Docker Image</a:t>
            </a:r>
          </a:p>
          <a:p>
            <a:pPr marL="0" indent="0">
              <a:buNone/>
            </a:pPr>
            <a:r>
              <a:rPr lang="en-US" sz="3601" dirty="0">
                <a:solidFill>
                  <a:srgbClr val="31859C"/>
                </a:solidFill>
                <a:latin typeface="Arial" panose="020B0604020202020204" pitchFamily="34" charset="0"/>
                <a:cs typeface="Arial" panose="020B0604020202020204" pitchFamily="34" charset="0"/>
              </a:rPr>
              <a:t>The basis of a Docker container. Represents a full application</a:t>
            </a:r>
          </a:p>
          <a:p>
            <a:pPr marL="0" indent="0">
              <a:buNone/>
            </a:pPr>
            <a:endParaRPr lang="en-US" sz="3601" dirty="0">
              <a:solidFill>
                <a:srgbClr val="000000"/>
              </a:solidFill>
            </a:endParaRPr>
          </a:p>
          <a:p>
            <a:pPr marL="0" indent="0">
              <a:buNone/>
            </a:pPr>
            <a:r>
              <a:rPr lang="en-US" sz="3601" dirty="0">
                <a:solidFill>
                  <a:srgbClr val="31859C"/>
                </a:solidFill>
              </a:rPr>
              <a:t>Docker Container</a:t>
            </a:r>
          </a:p>
          <a:p>
            <a:pPr marL="0" indent="0">
              <a:buNone/>
            </a:pPr>
            <a:r>
              <a:rPr lang="en-US" sz="3601" dirty="0">
                <a:solidFill>
                  <a:srgbClr val="31859C"/>
                </a:solidFill>
                <a:latin typeface="Arial" panose="020B0604020202020204" pitchFamily="34" charset="0"/>
                <a:cs typeface="Arial" panose="020B0604020202020204" pitchFamily="34" charset="0"/>
              </a:rPr>
              <a:t>The standard unit in which the application service resides and executes</a:t>
            </a:r>
            <a:endParaRPr lang="en-US" sz="3601" b="1" dirty="0">
              <a:solidFill>
                <a:srgbClr val="31859C"/>
              </a:solidFill>
              <a:latin typeface="Arial" panose="020B0604020202020204" pitchFamily="34" charset="0"/>
              <a:cs typeface="Arial" panose="020B0604020202020204" pitchFamily="34" charset="0"/>
            </a:endParaRPr>
          </a:p>
          <a:p>
            <a:pPr marL="0" indent="0">
              <a:buNone/>
            </a:pPr>
            <a:endParaRPr lang="en-US" sz="3601" b="1" dirty="0">
              <a:solidFill>
                <a:srgbClr val="000000"/>
              </a:solidFill>
            </a:endParaRPr>
          </a:p>
          <a:p>
            <a:pPr marL="0" indent="0">
              <a:buNone/>
            </a:pPr>
            <a:r>
              <a:rPr lang="en-US" sz="3601" dirty="0">
                <a:solidFill>
                  <a:srgbClr val="31859C"/>
                </a:solidFill>
              </a:rPr>
              <a:t>Docker Engine </a:t>
            </a:r>
          </a:p>
          <a:p>
            <a:pPr marL="0" indent="0">
              <a:buNone/>
            </a:pPr>
            <a:r>
              <a:rPr lang="en-US" sz="3601" dirty="0">
                <a:solidFill>
                  <a:srgbClr val="31859C"/>
                </a:solidFill>
                <a:latin typeface="Arial" panose="020B0604020202020204" pitchFamily="34" charset="0"/>
                <a:cs typeface="Arial" panose="020B0604020202020204" pitchFamily="34" charset="0"/>
              </a:rPr>
              <a:t>Creates, ships and runs Docker containers deployable on a physical or virtual, host locally, in a datacenter or cloud service provider</a:t>
            </a:r>
            <a:br>
              <a:rPr lang="en-US" sz="3601" dirty="0">
                <a:solidFill>
                  <a:srgbClr val="31859C"/>
                </a:solidFill>
                <a:latin typeface="Arial" panose="020B0604020202020204" pitchFamily="34" charset="0"/>
                <a:cs typeface="Arial" panose="020B0604020202020204" pitchFamily="34" charset="0"/>
              </a:rPr>
            </a:br>
            <a:endParaRPr lang="en-US" sz="3601" b="1" dirty="0">
              <a:solidFill>
                <a:srgbClr val="31859C"/>
              </a:solidFill>
              <a:latin typeface="Arial" panose="020B0604020202020204" pitchFamily="34" charset="0"/>
              <a:cs typeface="Arial" panose="020B0604020202020204" pitchFamily="34" charset="0"/>
            </a:endParaRPr>
          </a:p>
          <a:p>
            <a:pPr marL="0" indent="0">
              <a:buNone/>
            </a:pPr>
            <a:r>
              <a:rPr lang="en-US" sz="3601" dirty="0">
                <a:solidFill>
                  <a:srgbClr val="31859C"/>
                </a:solidFill>
              </a:rPr>
              <a:t>Registry Service (Docker Hub or Docker Trusted Registry)</a:t>
            </a:r>
          </a:p>
          <a:p>
            <a:pPr marL="0" indent="0">
              <a:buNone/>
            </a:pPr>
            <a:r>
              <a:rPr lang="en-US" sz="3601" dirty="0">
                <a:solidFill>
                  <a:srgbClr val="31859C"/>
                </a:solidFill>
                <a:latin typeface="Arial" panose="020B0604020202020204" pitchFamily="34" charset="0"/>
                <a:cs typeface="Arial" panose="020B0604020202020204" pitchFamily="34" charset="0"/>
              </a:rPr>
              <a:t>Cloud or server based storage and distribution service for your images</a:t>
            </a:r>
          </a:p>
        </p:txBody>
      </p:sp>
      <p:pic>
        <p:nvPicPr>
          <p:cNvPr id="18" name="Picture 17"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520" y="3893581"/>
            <a:ext cx="1529058" cy="1529058"/>
          </a:xfrm>
          <a:prstGeom prst="rect">
            <a:avLst/>
          </a:prstGeom>
        </p:spPr>
      </p:pic>
      <p:pic>
        <p:nvPicPr>
          <p:cNvPr id="19" name="Picture 18"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135" y="1887956"/>
            <a:ext cx="1529058" cy="1529058"/>
          </a:xfrm>
          <a:prstGeom prst="rect">
            <a:avLst/>
          </a:prstGeom>
        </p:spPr>
      </p:pic>
      <p:pic>
        <p:nvPicPr>
          <p:cNvPr id="20" name="Picture 19"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5435" y="5991277"/>
            <a:ext cx="1529058" cy="1529058"/>
          </a:xfrm>
          <a:prstGeom prst="rect">
            <a:avLst/>
          </a:prstGeom>
        </p:spPr>
      </p:pic>
      <p:pic>
        <p:nvPicPr>
          <p:cNvPr id="21" name="Picture 20"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2376" y="8334774"/>
            <a:ext cx="1462292" cy="1462292"/>
          </a:xfrm>
          <a:prstGeom prst="rect">
            <a:avLst/>
          </a:prstGeom>
        </p:spPr>
      </p:pic>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components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11344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Docker host, the computer running the Docker Engine.</a:t>
            </a:r>
          </a:p>
          <a:p>
            <a:r>
              <a:rPr lang="en-US" dirty="0">
                <a:solidFill>
                  <a:srgbClr val="31859C"/>
                </a:solidFill>
              </a:rPr>
              <a:t>The daemon managing Docker images and containers.</a:t>
            </a:r>
          </a:p>
          <a:p>
            <a:r>
              <a:rPr lang="en-US" dirty="0">
                <a:solidFill>
                  <a:srgbClr val="31859C"/>
                </a:solidFill>
              </a:rPr>
              <a:t>using namespaces and </a:t>
            </a:r>
            <a:r>
              <a:rPr lang="en-US" dirty="0" err="1">
                <a:solidFill>
                  <a:srgbClr val="31859C"/>
                </a:solidFill>
              </a:rPr>
              <a:t>cgroups</a:t>
            </a:r>
            <a:endParaRPr lang="en-US" dirty="0">
              <a:solidFill>
                <a:srgbClr val="31859C"/>
              </a:solidFill>
            </a:endParaRPr>
          </a:p>
          <a:p>
            <a:r>
              <a:rPr lang="en-US" dirty="0">
                <a:solidFill>
                  <a:srgbClr val="31859C"/>
                </a:solidFill>
              </a:rPr>
              <a:t>It runs on the (Linux-based) </a:t>
            </a:r>
            <a:r>
              <a:rPr lang="en-US" dirty="0" smtClean="0">
                <a:solidFill>
                  <a:srgbClr val="31859C"/>
                </a:solidFill>
              </a:rPr>
              <a:t>Host</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The Docker Engine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78632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solidFill>
                  <a:srgbClr val="31859C"/>
                </a:solidFill>
              </a:rPr>
              <a:t>The </a:t>
            </a:r>
            <a:r>
              <a:rPr lang="en-US" dirty="0">
                <a:solidFill>
                  <a:srgbClr val="31859C"/>
                </a:solidFill>
              </a:rPr>
              <a:t>Docker client, in the form of the docker binary, is the primary user interface to Docker. It accepts commands from the user and communicates back and forth with a Docker daemon</a:t>
            </a:r>
            <a:r>
              <a:rPr lang="en-US" dirty="0" smtClean="0">
                <a:solidFill>
                  <a:srgbClr val="31859C"/>
                </a:solidFill>
              </a:rPr>
              <a:t>.</a:t>
            </a:r>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The Docker Client</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3239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dependency hell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 name="Oval 3"/>
          <p:cNvSpPr/>
          <p:nvPr/>
        </p:nvSpPr>
        <p:spPr>
          <a:xfrm>
            <a:off x="4753099" y="3632919"/>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273379" y="334488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6481291" y="77373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8281491" y="59371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9937675" y="622520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12241931" y="74493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13016017" y="36532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TextBox 17"/>
          <p:cNvSpPr txBox="1"/>
          <p:nvPr/>
        </p:nvSpPr>
        <p:spPr>
          <a:xfrm>
            <a:off x="1423433" y="4147218"/>
            <a:ext cx="5849946" cy="3323987"/>
          </a:xfrm>
          <a:prstGeom prst="rect">
            <a:avLst/>
          </a:prstGeom>
          <a:noFill/>
        </p:spPr>
        <p:txBody>
          <a:bodyPr wrap="square" rtlCol="0">
            <a:spAutoFit/>
          </a:bodyPr>
          <a:lstStyle/>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pip : </a:t>
            </a:r>
            <a:r>
              <a:rPr lang="tr-TR" sz="3000" dirty="0" smtClean="0">
                <a:solidFill>
                  <a:schemeClr val="accent5">
                    <a:lumMod val="75000"/>
                  </a:schemeClr>
                </a:solidFill>
                <a:latin typeface="Novecento sans wide Book" pitchFamily="50" charset="-94"/>
                <a:cs typeface="Klavika" panose="020B0706030404030204" pitchFamily="34" charset="0"/>
              </a:rPr>
              <a:t>Python</a:t>
            </a:r>
            <a:endParaRPr lang="en-US" sz="3000" dirty="0" smtClean="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Gem: </a:t>
            </a:r>
            <a:r>
              <a:rPr lang="tr-TR" sz="3000" dirty="0" smtClean="0">
                <a:solidFill>
                  <a:schemeClr val="accent5">
                    <a:lumMod val="75000"/>
                  </a:schemeClr>
                </a:solidFill>
                <a:latin typeface="Novecento sans wide Book" pitchFamily="50" charset="-94"/>
                <a:cs typeface="Klavika" panose="020B0706030404030204" pitchFamily="34" charset="0"/>
              </a:rPr>
              <a:t>Ruby</a:t>
            </a:r>
            <a:endParaRPr lang="en-US" sz="3000" dirty="0" smtClean="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npm: </a:t>
            </a:r>
            <a:r>
              <a:rPr lang="tr-TR" sz="3000" dirty="0" smtClean="0">
                <a:solidFill>
                  <a:schemeClr val="accent5">
                    <a:lumMod val="75000"/>
                  </a:schemeClr>
                </a:solidFill>
                <a:latin typeface="Novecento sans wide Book" pitchFamily="50" charset="-94"/>
                <a:cs typeface="Klavika" panose="020B0706030404030204" pitchFamily="34" charset="0"/>
              </a:rPr>
              <a:t>Node.js</a:t>
            </a:r>
            <a:endParaRPr lang="en-US" sz="3000" dirty="0" smtClean="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Composer: PHP</a:t>
            </a: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3354" y="2624807"/>
            <a:ext cx="10963351" cy="6086186"/>
          </a:xfrm>
          <a:prstGeom prst="rect">
            <a:avLst/>
          </a:prstGeom>
        </p:spPr>
      </p:pic>
    </p:spTree>
    <p:extLst>
      <p:ext uri="{BB962C8B-B14F-4D97-AF65-F5344CB8AC3E}">
        <p14:creationId xmlns:p14="http://schemas.microsoft.com/office/powerpoint/2010/main" val="26797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smtClean="0">
                <a:solidFill>
                  <a:srgbClr val="31859C"/>
                </a:solidFill>
              </a:rPr>
              <a:t>Read </a:t>
            </a:r>
            <a:r>
              <a:rPr lang="en-US" dirty="0">
                <a:solidFill>
                  <a:srgbClr val="31859C"/>
                </a:solidFill>
              </a:rPr>
              <a:t>only template used to create containers</a:t>
            </a:r>
          </a:p>
          <a:p>
            <a:r>
              <a:rPr lang="en-US" dirty="0">
                <a:solidFill>
                  <a:srgbClr val="31859C"/>
                </a:solidFill>
              </a:rPr>
              <a:t>Build by you  or other docker users</a:t>
            </a:r>
          </a:p>
          <a:p>
            <a:r>
              <a:rPr lang="en-US" dirty="0">
                <a:solidFill>
                  <a:srgbClr val="31859C"/>
                </a:solidFill>
              </a:rPr>
              <a:t>Stored in the docker hub or you local registry</a:t>
            </a:r>
          </a:p>
          <a:p>
            <a:r>
              <a:rPr lang="en-US" dirty="0">
                <a:solidFill>
                  <a:srgbClr val="31859C"/>
                </a:solidFill>
              </a:rPr>
              <a:t>Every image starts from base image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279" y="6719501"/>
            <a:ext cx="9760057" cy="3129506"/>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Images</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88493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583" y="6799803"/>
            <a:ext cx="9817217" cy="2586486"/>
          </a:xfrm>
          <a:prstGeom prst="rect">
            <a:avLst/>
          </a:prstGeom>
        </p:spPr>
      </p:pic>
      <p:sp>
        <p:nvSpPr>
          <p:cNvPr id="3" name="Content Placeholder 2"/>
          <p:cNvSpPr>
            <a:spLocks noGrp="1"/>
          </p:cNvSpPr>
          <p:nvPr>
            <p:ph idx="1"/>
          </p:nvPr>
        </p:nvSpPr>
        <p:spPr>
          <a:xfrm>
            <a:off x="2226858" y="2503047"/>
            <a:ext cx="15030679" cy="5756822"/>
          </a:xfrm>
        </p:spPr>
        <p:txBody>
          <a:bodyPr anchor="t"/>
          <a:lstStyle/>
          <a:p>
            <a:r>
              <a:rPr lang="en-US" dirty="0">
                <a:solidFill>
                  <a:srgbClr val="31859C"/>
                </a:solidFill>
              </a:rPr>
              <a:t>Isolated application platform</a:t>
            </a:r>
          </a:p>
          <a:p>
            <a:r>
              <a:rPr lang="en-US" dirty="0">
                <a:solidFill>
                  <a:srgbClr val="31859C"/>
                </a:solidFill>
              </a:rPr>
              <a:t>Containers everything needed to run you application</a:t>
            </a:r>
          </a:p>
          <a:p>
            <a:r>
              <a:rPr lang="en-US" dirty="0">
                <a:solidFill>
                  <a:srgbClr val="31859C"/>
                </a:solidFill>
              </a:rPr>
              <a:t>Based on one or more images</a:t>
            </a:r>
          </a:p>
          <a:p>
            <a:r>
              <a:rPr lang="en-US" dirty="0">
                <a:solidFill>
                  <a:srgbClr val="31859C"/>
                </a:solidFill>
              </a:rPr>
              <a:t>Docker containers launched from Docker image</a:t>
            </a:r>
          </a:p>
          <a:p>
            <a:r>
              <a:rPr lang="en-US" dirty="0">
                <a:solidFill>
                  <a:srgbClr val="31859C"/>
                </a:solidFill>
              </a:rPr>
              <a:t>When Docker container runs, it adds a read-write layer on top of the </a:t>
            </a:r>
            <a:r>
              <a:rPr lang="en-US" dirty="0" smtClean="0">
                <a:solidFill>
                  <a:srgbClr val="31859C"/>
                </a:solidFill>
              </a:rPr>
              <a:t>image</a:t>
            </a:r>
            <a:endParaRPr lang="en-US" dirty="0">
              <a:solidFill>
                <a:srgbClr val="31859C"/>
              </a:solidFill>
            </a:endParaRP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Containers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781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Docker Image is a class</a:t>
            </a:r>
          </a:p>
          <a:p>
            <a:r>
              <a:rPr lang="en-US" dirty="0">
                <a:solidFill>
                  <a:srgbClr val="31859C"/>
                </a:solidFill>
              </a:rPr>
              <a:t>Docker Container is a instance of </a:t>
            </a:r>
            <a:r>
              <a:rPr lang="en-US" dirty="0" smtClean="0">
                <a:solidFill>
                  <a:srgbClr val="31859C"/>
                </a:solidFill>
              </a:rPr>
              <a:t>class</a:t>
            </a:r>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767" y="6394884"/>
            <a:ext cx="8616858" cy="3415305"/>
          </a:xfrm>
          <a:prstGeom prst="rect">
            <a:avLst/>
          </a:prstGeom>
        </p:spPr>
      </p:pic>
      <p:pic>
        <p:nvPicPr>
          <p:cNvPr id="6" name="Picture 5"/>
          <p:cNvPicPr>
            <a:picLocks noChangeAspect="1"/>
          </p:cNvPicPr>
          <p:nvPr/>
        </p:nvPicPr>
        <p:blipFill rotWithShape="1">
          <a:blip r:embed="rId3"/>
          <a:srcRect l="14149" t="3197" r="12685" b="7171"/>
          <a:stretch>
            <a:fillRect/>
          </a:stretch>
        </p:blipFill>
        <p:spPr>
          <a:xfrm>
            <a:off x="13570073" y="2546629"/>
            <a:ext cx="3831262" cy="3522287"/>
          </a:xfrm>
          <a:prstGeom prst="rect">
            <a:avLst/>
          </a:prstGeom>
        </p:spPr>
      </p:pic>
      <p:sp>
        <p:nvSpPr>
          <p:cNvPr id="7" name="TextBox 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 </a:t>
            </a:r>
            <a:r>
              <a:rPr lang="en-GB" sz="5000" dirty="0" err="1" smtClean="0">
                <a:solidFill>
                  <a:schemeClr val="accent5">
                    <a:lumMod val="75000"/>
                  </a:schemeClr>
                </a:solidFill>
                <a:latin typeface="Novecento sans wide Book" pitchFamily="50" charset="-94"/>
              </a:rPr>
              <a:t>vs</a:t>
            </a:r>
            <a:r>
              <a:rPr lang="en-GB" sz="5000" dirty="0" smtClean="0">
                <a:solidFill>
                  <a:schemeClr val="accent5">
                    <a:lumMod val="75000"/>
                  </a:schemeClr>
                </a:solidFill>
                <a:latin typeface="Novecento sans wide Book" pitchFamily="50" charset="-94"/>
              </a:rPr>
              <a:t> </a:t>
            </a:r>
            <a:r>
              <a:rPr lang="en-GB" sz="5000" dirty="0">
                <a:solidFill>
                  <a:schemeClr val="accent5">
                    <a:lumMod val="75000"/>
                  </a:schemeClr>
                </a:solidFill>
                <a:latin typeface="Novecento sans wide Book" pitchFamily="50" charset="-94"/>
              </a:rPr>
              <a:t>Container</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02514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solidFill>
                  <a:srgbClr val="31859C"/>
                </a:solidFill>
              </a:rPr>
              <a:t>Docker Compose</a:t>
            </a:r>
            <a:r>
              <a:rPr lang="en-US" dirty="0">
                <a:solidFill>
                  <a:srgbClr val="31859C"/>
                </a:solidFill>
              </a:rPr>
              <a:t>: create and manage multi-container architectures</a:t>
            </a:r>
          </a:p>
          <a:p>
            <a:r>
              <a:rPr lang="en-US" b="1" dirty="0">
                <a:solidFill>
                  <a:srgbClr val="31859C"/>
                </a:solidFill>
              </a:rPr>
              <a:t>Kitematic</a:t>
            </a:r>
            <a:r>
              <a:rPr lang="en-US" dirty="0">
                <a:solidFill>
                  <a:srgbClr val="31859C"/>
                </a:solidFill>
              </a:rPr>
              <a:t>: Simple application for managing Docker containers on Mac and Windows</a:t>
            </a:r>
          </a:p>
          <a:p>
            <a:r>
              <a:rPr lang="en-US" b="1" dirty="0">
                <a:solidFill>
                  <a:srgbClr val="31859C"/>
                </a:solidFill>
              </a:rPr>
              <a:t>Docker Swarm</a:t>
            </a:r>
            <a:r>
              <a:rPr lang="en-US" dirty="0">
                <a:solidFill>
                  <a:srgbClr val="31859C"/>
                </a:solidFill>
              </a:rPr>
              <a:t>: orchestrating tool to provision and schedule containers</a:t>
            </a:r>
          </a:p>
          <a:p>
            <a:r>
              <a:rPr lang="en-US" b="1" dirty="0">
                <a:solidFill>
                  <a:srgbClr val="31859C"/>
                </a:solidFill>
              </a:rPr>
              <a:t>Docker Machine</a:t>
            </a:r>
            <a:r>
              <a:rPr lang="en-US" dirty="0">
                <a:solidFill>
                  <a:srgbClr val="31859C"/>
                </a:solidFill>
              </a:rPr>
              <a:t>: provision hosts and install Docker on them</a:t>
            </a:r>
          </a:p>
          <a:p>
            <a:pPr lvl="0"/>
            <a:r>
              <a:rPr lang="en-US" b="1" dirty="0">
                <a:solidFill>
                  <a:srgbClr val="31859C"/>
                </a:solidFill>
              </a:rPr>
              <a:t>Virtual Box</a:t>
            </a:r>
            <a:r>
              <a:rPr lang="en-US" dirty="0">
                <a:solidFill>
                  <a:srgbClr val="31859C"/>
                </a:solidFill>
              </a:rPr>
              <a:t>: Virtualization software to run Docker host for Mac and </a:t>
            </a:r>
            <a:r>
              <a:rPr lang="en-US" dirty="0" smtClean="0">
                <a:solidFill>
                  <a:srgbClr val="31859C"/>
                </a:solidFill>
              </a:rPr>
              <a:t>Windows</a:t>
            </a:r>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Tools: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17339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 </a:t>
            </a:r>
            <a:r>
              <a:rPr lang="en-US" dirty="0" smtClean="0">
                <a:solidFill>
                  <a:srgbClr val="31859C"/>
                </a:solidFill>
              </a:rPr>
              <a:t>Dockerfile </a:t>
            </a:r>
            <a:r>
              <a:rPr lang="en-US" dirty="0">
                <a:solidFill>
                  <a:srgbClr val="31859C"/>
                </a:solidFill>
              </a:rPr>
              <a:t>is instructions to build Docker image</a:t>
            </a:r>
          </a:p>
          <a:p>
            <a:pPr lvl="1"/>
            <a:r>
              <a:rPr lang="en-US" dirty="0" smtClean="0">
                <a:solidFill>
                  <a:srgbClr val="31859C"/>
                </a:solidFill>
              </a:rPr>
              <a:t>How </a:t>
            </a:r>
            <a:r>
              <a:rPr lang="en-US" dirty="0">
                <a:solidFill>
                  <a:srgbClr val="31859C"/>
                </a:solidFill>
              </a:rPr>
              <a:t>to run commands</a:t>
            </a:r>
          </a:p>
          <a:p>
            <a:pPr lvl="1"/>
            <a:r>
              <a:rPr lang="en-US" dirty="0" smtClean="0">
                <a:solidFill>
                  <a:srgbClr val="31859C"/>
                </a:solidFill>
              </a:rPr>
              <a:t>Add </a:t>
            </a:r>
            <a:r>
              <a:rPr lang="en-US" dirty="0">
                <a:solidFill>
                  <a:srgbClr val="31859C"/>
                </a:solidFill>
              </a:rPr>
              <a:t>files or directories</a:t>
            </a:r>
          </a:p>
          <a:p>
            <a:pPr lvl="1"/>
            <a:r>
              <a:rPr lang="en-US" dirty="0" smtClean="0">
                <a:solidFill>
                  <a:srgbClr val="31859C"/>
                </a:solidFill>
              </a:rPr>
              <a:t>Create </a:t>
            </a:r>
            <a:r>
              <a:rPr lang="en-US" dirty="0">
                <a:solidFill>
                  <a:srgbClr val="31859C"/>
                </a:solidFill>
              </a:rPr>
              <a:t>environment variables</a:t>
            </a:r>
          </a:p>
          <a:p>
            <a:pPr lvl="1"/>
            <a:r>
              <a:rPr lang="en-US" dirty="0" smtClean="0">
                <a:solidFill>
                  <a:srgbClr val="31859C"/>
                </a:solidFill>
              </a:rPr>
              <a:t>What </a:t>
            </a:r>
            <a:r>
              <a:rPr lang="en-US" dirty="0">
                <a:solidFill>
                  <a:srgbClr val="31859C"/>
                </a:solidFill>
              </a:rPr>
              <a:t>process to run when launching container</a:t>
            </a:r>
          </a:p>
          <a:p>
            <a:r>
              <a:rPr lang="en-US" dirty="0">
                <a:solidFill>
                  <a:srgbClr val="31859C"/>
                </a:solidFill>
              </a:rPr>
              <a:t>Result from building Dockerfile is Docker </a:t>
            </a:r>
            <a:r>
              <a:rPr lang="en-US" dirty="0" smtClean="0">
                <a:solidFill>
                  <a:srgbClr val="31859C"/>
                </a:solidFill>
              </a:rPr>
              <a:t>image</a:t>
            </a:r>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Dockerfile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78006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6858" y="2720956"/>
            <a:ext cx="15030679" cy="5756822"/>
          </a:xfrm>
        </p:spPr>
        <p:txBody>
          <a:bodyPr anchor="t"/>
          <a:lstStyle/>
          <a:p>
            <a:r>
              <a:rPr lang="en-US" dirty="0">
                <a:solidFill>
                  <a:srgbClr val="31859C"/>
                </a:solidFill>
              </a:rPr>
              <a:t>Problems with standalone </a:t>
            </a:r>
            <a:r>
              <a:rPr lang="en-US" dirty="0" smtClean="0">
                <a:solidFill>
                  <a:srgbClr val="31859C"/>
                </a:solidFill>
              </a:rPr>
              <a:t>Docker Running </a:t>
            </a:r>
            <a:r>
              <a:rPr lang="en-US" dirty="0">
                <a:solidFill>
                  <a:srgbClr val="31859C"/>
                </a:solidFill>
              </a:rPr>
              <a:t>a server cluster on a set of Docker containers, on a single Docker host is vulnerable to single point of failure</a:t>
            </a:r>
            <a:r>
              <a:rPr lang="en-US" dirty="0" smtClean="0">
                <a:solidFill>
                  <a:srgbClr val="31859C"/>
                </a:solidFill>
              </a:rPr>
              <a:t>!</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559" y="4842427"/>
            <a:ext cx="6685831" cy="4639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4691" y="5350307"/>
            <a:ext cx="7648148" cy="3623589"/>
          </a:xfrm>
          <a:prstGeom prst="rect">
            <a:avLst/>
          </a:prstGeom>
        </p:spPr>
      </p:pic>
      <p:sp>
        <p:nvSpPr>
          <p:cNvPr id="8" name="TextBox 7"/>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Orchestration</a:t>
            </a:r>
            <a:endParaRPr lang="tr-TR" sz="5000" dirty="0">
              <a:solidFill>
                <a:schemeClr val="accent5">
                  <a:lumMod val="75000"/>
                </a:schemeClr>
              </a:solidFill>
              <a:latin typeface="Novecento sans wide Book" pitchFamily="50" charset="-94"/>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80051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Native Clustering </a:t>
            </a:r>
            <a:r>
              <a:rPr lang="en-US" dirty="0" smtClean="0">
                <a:solidFill>
                  <a:srgbClr val="31859C"/>
                </a:solidFill>
              </a:rPr>
              <a:t>System</a:t>
            </a:r>
            <a:endParaRPr lang="en-US" dirty="0">
              <a:solidFill>
                <a:srgbClr val="31859C"/>
              </a:solidFill>
            </a:endParaRPr>
          </a:p>
          <a:p>
            <a:r>
              <a:rPr lang="en-US" dirty="0" smtClean="0">
                <a:solidFill>
                  <a:srgbClr val="31859C"/>
                </a:solidFill>
              </a:rPr>
              <a:t>Clustering </a:t>
            </a:r>
            <a:r>
              <a:rPr lang="en-US" dirty="0">
                <a:solidFill>
                  <a:srgbClr val="31859C"/>
                </a:solidFill>
              </a:rPr>
              <a:t>(management) for Docker</a:t>
            </a:r>
            <a:r>
              <a:rPr lang="en-US" dirty="0" smtClean="0">
                <a:solidFill>
                  <a:srgbClr val="31859C"/>
                </a:solidFill>
              </a:rPr>
              <a:t>.</a:t>
            </a:r>
          </a:p>
          <a:p>
            <a:r>
              <a:rPr lang="en-US" dirty="0" smtClean="0">
                <a:solidFill>
                  <a:srgbClr val="31859C"/>
                </a:solidFill>
              </a:rPr>
              <a:t>Manage </a:t>
            </a:r>
            <a:r>
              <a:rPr lang="en-US" dirty="0">
                <a:solidFill>
                  <a:srgbClr val="31859C"/>
                </a:solidFill>
              </a:rPr>
              <a:t>multiple Docker daemons.</a:t>
            </a:r>
          </a:p>
          <a:p>
            <a:r>
              <a:rPr lang="en-US" dirty="0" smtClean="0">
                <a:solidFill>
                  <a:srgbClr val="31859C"/>
                </a:solidFill>
              </a:rPr>
              <a:t>Distribute </a:t>
            </a:r>
            <a:r>
              <a:rPr lang="en-US" dirty="0">
                <a:solidFill>
                  <a:srgbClr val="31859C"/>
                </a:solidFill>
              </a:rPr>
              <a:t>workloads.</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9291" y="3136325"/>
            <a:ext cx="7316470" cy="6087533"/>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Swarm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57731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r>
              <a:rPr lang="en-US" dirty="0" smtClean="0">
                <a:solidFill>
                  <a:srgbClr val="31859C"/>
                </a:solidFill>
              </a:rPr>
              <a:t>Tool </a:t>
            </a:r>
            <a:r>
              <a:rPr lang="en-US" dirty="0">
                <a:solidFill>
                  <a:srgbClr val="31859C"/>
                </a:solidFill>
              </a:rPr>
              <a:t>for defining and running multi-container</a:t>
            </a:r>
          </a:p>
          <a:p>
            <a:r>
              <a:rPr lang="en-US" dirty="0">
                <a:solidFill>
                  <a:srgbClr val="31859C"/>
                </a:solidFill>
              </a:rPr>
              <a:t>applications with Docker in a single </a:t>
            </a:r>
            <a:r>
              <a:rPr lang="en-US" dirty="0" smtClean="0">
                <a:solidFill>
                  <a:srgbClr val="31859C"/>
                </a:solidFill>
              </a:rPr>
              <a:t>file</a:t>
            </a:r>
          </a:p>
          <a:p>
            <a:r>
              <a:rPr lang="en-US" dirty="0">
                <a:solidFill>
                  <a:srgbClr val="31859C"/>
                </a:solidFill>
              </a:rPr>
              <a:t>Fast, isolated development environments using Docker.</a:t>
            </a:r>
          </a:p>
          <a:p>
            <a:r>
              <a:rPr lang="en-US" dirty="0">
                <a:solidFill>
                  <a:srgbClr val="31859C"/>
                </a:solidFill>
              </a:rPr>
              <a:t>Quick and easy to start</a:t>
            </a:r>
            <a:r>
              <a:rPr lang="en-US" dirty="0" smtClean="0">
                <a:solidFill>
                  <a:srgbClr val="31859C"/>
                </a:solidFill>
              </a:rPr>
              <a:t>.</a:t>
            </a:r>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1184" y="4936866"/>
            <a:ext cx="3501045" cy="4286994"/>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Compose</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5493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smtClean="0">
                <a:solidFill>
                  <a:srgbClr val="31859C"/>
                </a:solidFill>
              </a:rPr>
              <a:t>Operating systems</a:t>
            </a:r>
          </a:p>
          <a:p>
            <a:pPr lvl="1"/>
            <a:r>
              <a:rPr lang="en-US" dirty="0" smtClean="0">
                <a:solidFill>
                  <a:srgbClr val="31859C"/>
                </a:solidFill>
              </a:rPr>
              <a:t>Virtually any distribution with a 2.6.32+ kernel</a:t>
            </a:r>
          </a:p>
          <a:p>
            <a:pPr lvl="1"/>
            <a:r>
              <a:rPr lang="en-US" dirty="0" smtClean="0">
                <a:solidFill>
                  <a:srgbClr val="31859C"/>
                </a:solidFill>
              </a:rPr>
              <a:t>Red Hat/</a:t>
            </a:r>
            <a:r>
              <a:rPr lang="en-US" dirty="0" err="1" smtClean="0">
                <a:solidFill>
                  <a:srgbClr val="31859C"/>
                </a:solidFill>
              </a:rPr>
              <a:t>Docker</a:t>
            </a:r>
            <a:r>
              <a:rPr lang="en-US" dirty="0" smtClean="0">
                <a:solidFill>
                  <a:srgbClr val="31859C"/>
                </a:solidFill>
              </a:rPr>
              <a:t> collaboration to make work across RHEL 6.4+, Fedora, and other members of the family (2.6.32 +)</a:t>
            </a:r>
          </a:p>
          <a:p>
            <a:pPr lvl="1"/>
            <a:r>
              <a:rPr lang="en-US" dirty="0" err="1" smtClean="0">
                <a:solidFill>
                  <a:srgbClr val="31859C"/>
                </a:solidFill>
              </a:rPr>
              <a:t>CoreOS</a:t>
            </a:r>
            <a:r>
              <a:rPr lang="en-US" dirty="0" smtClean="0">
                <a:solidFill>
                  <a:srgbClr val="31859C"/>
                </a:solidFill>
              </a:rPr>
              <a:t>—Small core OS purpose built with Docker</a:t>
            </a:r>
          </a:p>
          <a:p>
            <a:r>
              <a:rPr lang="en-US" dirty="0" err="1" smtClean="0">
                <a:solidFill>
                  <a:srgbClr val="31859C"/>
                </a:solidFill>
              </a:rPr>
              <a:t>OpenStack</a:t>
            </a:r>
            <a:endParaRPr lang="en-US" dirty="0" smtClean="0">
              <a:solidFill>
                <a:srgbClr val="31859C"/>
              </a:solidFill>
            </a:endParaRPr>
          </a:p>
          <a:p>
            <a:pPr lvl="1"/>
            <a:r>
              <a:rPr lang="en-US" dirty="0" smtClean="0">
                <a:solidFill>
                  <a:srgbClr val="31859C"/>
                </a:solidFill>
              </a:rPr>
              <a:t>Docker integration into NOVA (&amp; compatibility with Glance, Horizon, etc.) accepted for Havana release</a:t>
            </a:r>
          </a:p>
          <a:p>
            <a:r>
              <a:rPr lang="en-US" dirty="0" smtClean="0">
                <a:solidFill>
                  <a:srgbClr val="31859C"/>
                </a:solidFill>
              </a:rPr>
              <a:t>Private </a:t>
            </a:r>
            <a:r>
              <a:rPr lang="en-US" dirty="0" err="1" smtClean="0">
                <a:solidFill>
                  <a:srgbClr val="31859C"/>
                </a:solidFill>
              </a:rPr>
              <a:t>PaaS</a:t>
            </a:r>
            <a:endParaRPr lang="en-US" dirty="0" smtClean="0">
              <a:solidFill>
                <a:srgbClr val="31859C"/>
              </a:solidFill>
            </a:endParaRPr>
          </a:p>
          <a:p>
            <a:pPr lvl="1"/>
            <a:r>
              <a:rPr lang="en-US" dirty="0" err="1" smtClean="0">
                <a:solidFill>
                  <a:srgbClr val="31859C"/>
                </a:solidFill>
              </a:rPr>
              <a:t>OpenShift</a:t>
            </a:r>
            <a:endParaRPr lang="en-US" dirty="0" smtClean="0">
              <a:solidFill>
                <a:srgbClr val="31859C"/>
              </a:solidFill>
            </a:endParaRPr>
          </a:p>
          <a:p>
            <a:pPr lvl="1"/>
            <a:r>
              <a:rPr lang="en-US" dirty="0" err="1" smtClean="0">
                <a:solidFill>
                  <a:srgbClr val="31859C"/>
                </a:solidFill>
              </a:rPr>
              <a:t>Solum</a:t>
            </a:r>
            <a:r>
              <a:rPr lang="en-US" dirty="0" smtClean="0">
                <a:solidFill>
                  <a:srgbClr val="31859C"/>
                </a:solidFill>
              </a:rPr>
              <a:t> (Rackspace, </a:t>
            </a:r>
            <a:r>
              <a:rPr lang="en-US" dirty="0" err="1" smtClean="0">
                <a:solidFill>
                  <a:srgbClr val="31859C"/>
                </a:solidFill>
              </a:rPr>
              <a:t>OpenStack</a:t>
            </a:r>
            <a:r>
              <a:rPr lang="en-US" dirty="0" smtClean="0">
                <a:solidFill>
                  <a:srgbClr val="31859C"/>
                </a:solidFill>
              </a:rPr>
              <a:t>) </a:t>
            </a:r>
          </a:p>
          <a:p>
            <a:pPr lvl="1"/>
            <a:r>
              <a:rPr lang="en-US" dirty="0" smtClean="0">
                <a:solidFill>
                  <a:srgbClr val="31859C"/>
                </a:solidFill>
              </a:rPr>
              <a:t>Other TBA</a:t>
            </a:r>
          </a:p>
          <a:p>
            <a:r>
              <a:rPr lang="en-US" dirty="0" smtClean="0">
                <a:solidFill>
                  <a:srgbClr val="31859C"/>
                </a:solidFill>
              </a:rPr>
              <a:t>Public </a:t>
            </a:r>
            <a:r>
              <a:rPr lang="en-US" dirty="0" err="1" smtClean="0">
                <a:solidFill>
                  <a:srgbClr val="31859C"/>
                </a:solidFill>
              </a:rPr>
              <a:t>PaaS</a:t>
            </a:r>
            <a:endParaRPr lang="en-US" dirty="0" smtClean="0">
              <a:solidFill>
                <a:srgbClr val="31859C"/>
              </a:solidFill>
            </a:endParaRPr>
          </a:p>
          <a:p>
            <a:pPr lvl="1"/>
            <a:r>
              <a:rPr lang="en-US" dirty="0" err="1" smtClean="0">
                <a:solidFill>
                  <a:srgbClr val="31859C"/>
                </a:solidFill>
              </a:rPr>
              <a:t>Deis</a:t>
            </a:r>
            <a:r>
              <a:rPr lang="en-US" dirty="0" smtClean="0">
                <a:solidFill>
                  <a:srgbClr val="31859C"/>
                </a:solidFill>
              </a:rPr>
              <a:t>, </a:t>
            </a:r>
            <a:r>
              <a:rPr lang="en-US" dirty="0" err="1" smtClean="0">
                <a:solidFill>
                  <a:srgbClr val="31859C"/>
                </a:solidFill>
              </a:rPr>
              <a:t>Voxoz</a:t>
            </a:r>
            <a:r>
              <a:rPr lang="en-US" dirty="0" smtClean="0">
                <a:solidFill>
                  <a:srgbClr val="31859C"/>
                </a:solidFill>
              </a:rPr>
              <a:t>, Cocaine (</a:t>
            </a:r>
            <a:r>
              <a:rPr lang="en-US" dirty="0" err="1" smtClean="0">
                <a:solidFill>
                  <a:srgbClr val="31859C"/>
                </a:solidFill>
              </a:rPr>
              <a:t>Yandex</a:t>
            </a:r>
            <a:r>
              <a:rPr lang="en-US" dirty="0" smtClean="0">
                <a:solidFill>
                  <a:srgbClr val="31859C"/>
                </a:solidFill>
              </a:rPr>
              <a:t>), </a:t>
            </a:r>
            <a:r>
              <a:rPr lang="en-US" dirty="0" err="1" smtClean="0">
                <a:solidFill>
                  <a:srgbClr val="31859C"/>
                </a:solidFill>
              </a:rPr>
              <a:t>Baidu</a:t>
            </a:r>
            <a:r>
              <a:rPr lang="en-US" dirty="0" smtClean="0">
                <a:solidFill>
                  <a:srgbClr val="31859C"/>
                </a:solidFill>
              </a:rPr>
              <a:t> </a:t>
            </a:r>
            <a:r>
              <a:rPr lang="en-US" dirty="0" err="1" smtClean="0">
                <a:solidFill>
                  <a:srgbClr val="31859C"/>
                </a:solidFill>
              </a:rPr>
              <a:t>PaaS</a:t>
            </a:r>
            <a:endParaRPr lang="en-US" dirty="0" smtClean="0">
              <a:solidFill>
                <a:srgbClr val="31859C"/>
              </a:solidFill>
            </a:endParaRPr>
          </a:p>
          <a:p>
            <a:r>
              <a:rPr lang="en-US" dirty="0" smtClean="0">
                <a:solidFill>
                  <a:srgbClr val="31859C"/>
                </a:solidFill>
              </a:rPr>
              <a:t>Public </a:t>
            </a:r>
            <a:r>
              <a:rPr lang="en-US" dirty="0" err="1" smtClean="0">
                <a:solidFill>
                  <a:srgbClr val="31859C"/>
                </a:solidFill>
              </a:rPr>
              <a:t>IaaS</a:t>
            </a:r>
            <a:endParaRPr lang="en-US" dirty="0" smtClean="0">
              <a:solidFill>
                <a:srgbClr val="31859C"/>
              </a:solidFill>
            </a:endParaRPr>
          </a:p>
          <a:p>
            <a:pPr lvl="1"/>
            <a:r>
              <a:rPr lang="en-US" dirty="0" smtClean="0">
                <a:solidFill>
                  <a:srgbClr val="31859C"/>
                </a:solidFill>
              </a:rPr>
              <a:t>Native support in Rackspace, Digital Ocean,+++</a:t>
            </a:r>
          </a:p>
          <a:p>
            <a:pPr lvl="1"/>
            <a:r>
              <a:rPr lang="en-US" dirty="0" smtClean="0">
                <a:solidFill>
                  <a:srgbClr val="31859C"/>
                </a:solidFill>
              </a:rPr>
              <a:t>AMI (or equivalent) available for AWS &amp; other</a:t>
            </a:r>
          </a:p>
          <a:p>
            <a:r>
              <a:rPr lang="en-US" dirty="0" err="1" smtClean="0">
                <a:solidFill>
                  <a:srgbClr val="31859C"/>
                </a:solidFill>
              </a:rPr>
              <a:t>DevOps</a:t>
            </a:r>
            <a:r>
              <a:rPr lang="en-US" dirty="0" smtClean="0">
                <a:solidFill>
                  <a:srgbClr val="31859C"/>
                </a:solidFill>
              </a:rPr>
              <a:t> Tools</a:t>
            </a:r>
          </a:p>
          <a:p>
            <a:pPr lvl="1"/>
            <a:r>
              <a:rPr lang="en-US" dirty="0" smtClean="0">
                <a:solidFill>
                  <a:srgbClr val="31859C"/>
                </a:solidFill>
              </a:rPr>
              <a:t>Integrations with Chef, Puppet, Jenkins, Travis, Salt, </a:t>
            </a:r>
            <a:r>
              <a:rPr lang="en-US" dirty="0" err="1" smtClean="0">
                <a:solidFill>
                  <a:srgbClr val="31859C"/>
                </a:solidFill>
              </a:rPr>
              <a:t>Ansible</a:t>
            </a:r>
            <a:r>
              <a:rPr lang="en-US" dirty="0" smtClean="0">
                <a:solidFill>
                  <a:srgbClr val="31859C"/>
                </a:solidFill>
              </a:rPr>
              <a:t> +++</a:t>
            </a:r>
          </a:p>
          <a:p>
            <a:r>
              <a:rPr lang="en-US" dirty="0" smtClean="0">
                <a:solidFill>
                  <a:srgbClr val="31859C"/>
                </a:solidFill>
              </a:rPr>
              <a:t>Orchestration tools</a:t>
            </a:r>
          </a:p>
          <a:p>
            <a:pPr lvl="1"/>
            <a:r>
              <a:rPr lang="en-US" dirty="0" err="1" smtClean="0">
                <a:solidFill>
                  <a:srgbClr val="31859C"/>
                </a:solidFill>
              </a:rPr>
              <a:t>Mesos</a:t>
            </a:r>
            <a:r>
              <a:rPr lang="en-US" dirty="0" smtClean="0">
                <a:solidFill>
                  <a:srgbClr val="31859C"/>
                </a:solidFill>
              </a:rPr>
              <a:t>, Heat, ++</a:t>
            </a:r>
          </a:p>
          <a:p>
            <a:pPr lvl="1"/>
            <a:r>
              <a:rPr lang="en-US" dirty="0" smtClean="0">
                <a:solidFill>
                  <a:srgbClr val="31859C"/>
                </a:solidFill>
              </a:rPr>
              <a:t>Shipyard &amp; others purpose built for Docker</a:t>
            </a:r>
          </a:p>
          <a:p>
            <a:r>
              <a:rPr lang="en-US" dirty="0" smtClean="0">
                <a:solidFill>
                  <a:srgbClr val="31859C"/>
                </a:solidFill>
              </a:rPr>
              <a:t>Applications</a:t>
            </a:r>
          </a:p>
          <a:p>
            <a:pPr lvl="1"/>
            <a:r>
              <a:rPr lang="en-US" dirty="0" smtClean="0">
                <a:solidFill>
                  <a:srgbClr val="31859C"/>
                </a:solidFill>
              </a:rPr>
              <a:t>1000’s of </a:t>
            </a:r>
            <a:r>
              <a:rPr lang="en-US" dirty="0" err="1" smtClean="0">
                <a:solidFill>
                  <a:srgbClr val="31859C"/>
                </a:solidFill>
              </a:rPr>
              <a:t>Dockerized</a:t>
            </a:r>
            <a:r>
              <a:rPr lang="en-US" dirty="0" smtClean="0">
                <a:solidFill>
                  <a:srgbClr val="31859C"/>
                </a:solidFill>
              </a:rPr>
              <a:t> applications available at index.docker.io</a:t>
            </a:r>
          </a:p>
          <a:p>
            <a:pPr lvl="1"/>
            <a:endParaRPr lang="en-US" dirty="0">
              <a:solidFill>
                <a:srgbClr val="31859C"/>
              </a:solidFill>
            </a:endParaRPr>
          </a:p>
        </p:txBody>
      </p:sp>
      <p:pic>
        <p:nvPicPr>
          <p:cNvPr id="4" name="Picture 3"/>
          <p:cNvPicPr>
            <a:picLocks noChangeAspect="1"/>
          </p:cNvPicPr>
          <p:nvPr/>
        </p:nvPicPr>
        <p:blipFill>
          <a:blip r:embed="rId2" cstate="print"/>
          <a:stretch>
            <a:fillRect/>
          </a:stretch>
        </p:blipFill>
        <p:spPr>
          <a:xfrm>
            <a:off x="13149640" y="6707460"/>
            <a:ext cx="1327759" cy="1458054"/>
          </a:xfrm>
          <a:prstGeom prst="rect">
            <a:avLst/>
          </a:prstGeom>
        </p:spPr>
      </p:pic>
      <p:pic>
        <p:nvPicPr>
          <p:cNvPr id="5" name="Picture 4"/>
          <p:cNvPicPr>
            <a:picLocks noChangeAspect="1"/>
          </p:cNvPicPr>
          <p:nvPr/>
        </p:nvPicPr>
        <p:blipFill>
          <a:blip r:embed="rId3" cstate="print"/>
          <a:stretch>
            <a:fillRect/>
          </a:stretch>
        </p:blipFill>
        <p:spPr>
          <a:xfrm>
            <a:off x="10416924" y="6707465"/>
            <a:ext cx="1856128" cy="1459959"/>
          </a:xfrm>
          <a:prstGeom prst="rect">
            <a:avLst/>
          </a:prstGeom>
        </p:spPr>
      </p:pic>
      <p:pic>
        <p:nvPicPr>
          <p:cNvPr id="6" name="Picture 5"/>
          <p:cNvPicPr>
            <a:picLocks noChangeAspect="1"/>
          </p:cNvPicPr>
          <p:nvPr/>
        </p:nvPicPr>
        <p:blipFill>
          <a:blip r:embed="rId4" cstate="print"/>
          <a:stretch>
            <a:fillRect/>
          </a:stretch>
        </p:blipFill>
        <p:spPr>
          <a:xfrm>
            <a:off x="14149636" y="8411922"/>
            <a:ext cx="2190487" cy="1151772"/>
          </a:xfrm>
          <a:prstGeom prst="rect">
            <a:avLst/>
          </a:prstGeom>
        </p:spPr>
      </p:pic>
      <p:pic>
        <p:nvPicPr>
          <p:cNvPr id="7" name="Picture 6"/>
          <p:cNvPicPr>
            <a:picLocks noChangeAspect="1"/>
          </p:cNvPicPr>
          <p:nvPr/>
        </p:nvPicPr>
        <p:blipFill>
          <a:blip r:embed="rId5" cstate="print"/>
          <a:stretch>
            <a:fillRect/>
          </a:stretch>
        </p:blipFill>
        <p:spPr>
          <a:xfrm>
            <a:off x="14149633" y="5408647"/>
            <a:ext cx="2311681" cy="353439"/>
          </a:xfrm>
          <a:prstGeom prst="rect">
            <a:avLst/>
          </a:prstGeom>
        </p:spPr>
      </p:pic>
      <p:pic>
        <p:nvPicPr>
          <p:cNvPr id="8" name="Picture 7"/>
          <p:cNvPicPr>
            <a:picLocks noChangeAspect="1"/>
          </p:cNvPicPr>
          <p:nvPr/>
        </p:nvPicPr>
        <p:blipFill>
          <a:blip r:embed="rId6" cstate="print"/>
          <a:stretch>
            <a:fillRect/>
          </a:stretch>
        </p:blipFill>
        <p:spPr>
          <a:xfrm>
            <a:off x="11344990" y="4750242"/>
            <a:ext cx="1962491" cy="763193"/>
          </a:xfrm>
          <a:prstGeom prst="rect">
            <a:avLst/>
          </a:prstGeom>
        </p:spPr>
      </p:pic>
      <p:pic>
        <p:nvPicPr>
          <p:cNvPr id="9" name="Picture 8"/>
          <p:cNvPicPr>
            <a:picLocks noChangeAspect="1"/>
          </p:cNvPicPr>
          <p:nvPr/>
        </p:nvPicPr>
        <p:blipFill>
          <a:blip r:embed="rId7" cstate="print"/>
          <a:stretch>
            <a:fillRect/>
          </a:stretch>
        </p:blipFill>
        <p:spPr>
          <a:xfrm>
            <a:off x="10004896" y="8703343"/>
            <a:ext cx="2052043" cy="658104"/>
          </a:xfrm>
          <a:prstGeom prst="rect">
            <a:avLst/>
          </a:prstGeom>
        </p:spPr>
      </p:pic>
      <p:pic>
        <p:nvPicPr>
          <p:cNvPr id="10" name="Picture 9"/>
          <p:cNvPicPr>
            <a:picLocks noChangeAspect="1"/>
          </p:cNvPicPr>
          <p:nvPr/>
        </p:nvPicPr>
        <p:blipFill>
          <a:blip r:embed="rId8" cstate="print"/>
          <a:stretch>
            <a:fillRect/>
          </a:stretch>
        </p:blipFill>
        <p:spPr>
          <a:xfrm>
            <a:off x="14807926" y="3045262"/>
            <a:ext cx="1653387" cy="1631439"/>
          </a:xfrm>
          <a:prstGeom prst="rect">
            <a:avLst/>
          </a:prstGeom>
        </p:spPr>
      </p:pic>
      <p:pic>
        <p:nvPicPr>
          <p:cNvPr id="11" name="Picture 10"/>
          <p:cNvPicPr>
            <a:picLocks noChangeAspect="1"/>
          </p:cNvPicPr>
          <p:nvPr/>
        </p:nvPicPr>
        <p:blipFill>
          <a:blip r:embed="rId9" cstate="print"/>
          <a:stretch>
            <a:fillRect/>
          </a:stretch>
        </p:blipFill>
        <p:spPr>
          <a:xfrm>
            <a:off x="8810881" y="4558246"/>
            <a:ext cx="1563762" cy="1613292"/>
          </a:xfrm>
          <a:prstGeom prst="rect">
            <a:avLst/>
          </a:prstGeom>
        </p:spPr>
      </p:pic>
      <p:pic>
        <p:nvPicPr>
          <p:cNvPr id="12" name="Picture 11"/>
          <p:cNvPicPr>
            <a:picLocks noChangeAspect="1"/>
          </p:cNvPicPr>
          <p:nvPr/>
        </p:nvPicPr>
        <p:blipFill>
          <a:blip r:embed="rId10" cstate="print"/>
          <a:stretch>
            <a:fillRect/>
          </a:stretch>
        </p:blipFill>
        <p:spPr>
          <a:xfrm>
            <a:off x="12208898" y="2935831"/>
            <a:ext cx="1498694" cy="1122574"/>
          </a:xfrm>
          <a:prstGeom prst="rect">
            <a:avLst/>
          </a:prstGeom>
        </p:spPr>
      </p:pic>
      <p:sp>
        <p:nvSpPr>
          <p:cNvPr id="14" name="TextBox 13"/>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Ecosystem Support</a:t>
            </a:r>
            <a:endParaRPr lang="tr-TR" sz="5000" dirty="0">
              <a:solidFill>
                <a:schemeClr val="accent5">
                  <a:lumMod val="75000"/>
                </a:schemeClr>
              </a:solidFill>
              <a:latin typeface="Novecento sans wide Book" pitchFamily="50" charset="-94"/>
            </a:endParaRPr>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878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18" y="1902978"/>
            <a:ext cx="15776138" cy="1268188"/>
          </a:xfrm>
        </p:spPr>
        <p:txBody>
          <a:bodyPr>
            <a:normAutofit fontScale="85000" lnSpcReduction="20000"/>
          </a:bodyPr>
          <a:lstStyle/>
          <a:p>
            <a:r>
              <a:rPr lang="en-US" sz="3601" dirty="0">
                <a:solidFill>
                  <a:srgbClr val="31859C"/>
                </a:solidFill>
              </a:rPr>
              <a:t>Ted </a:t>
            </a:r>
            <a:r>
              <a:rPr lang="en-US" sz="3601" dirty="0" err="1">
                <a:solidFill>
                  <a:srgbClr val="31859C"/>
                </a:solidFill>
              </a:rPr>
              <a:t>Dziuba</a:t>
            </a:r>
            <a:r>
              <a:rPr lang="en-US" sz="3601" dirty="0">
                <a:solidFill>
                  <a:srgbClr val="31859C"/>
                </a:solidFill>
              </a:rPr>
              <a:t> on the Use of Docker for Continuous Integration at </a:t>
            </a:r>
            <a:r>
              <a:rPr lang="en-US" sz="3601" dirty="0" err="1">
                <a:solidFill>
                  <a:srgbClr val="31859C"/>
                </a:solidFill>
              </a:rPr>
              <a:t>Ebay</a:t>
            </a:r>
            <a:r>
              <a:rPr lang="en-US" sz="3601" dirty="0">
                <a:solidFill>
                  <a:srgbClr val="31859C"/>
                </a:solidFill>
              </a:rPr>
              <a:t> Now</a:t>
            </a:r>
          </a:p>
          <a:p>
            <a:pPr lvl="1"/>
            <a:r>
              <a:rPr lang="en-US" dirty="0">
                <a:solidFill>
                  <a:srgbClr val="31859C"/>
                </a:solidFill>
                <a:hlinkClick r:id="rId2"/>
              </a:rPr>
              <a:t>https://speakerdeck.com/teddziuba/docker-at-ebay</a:t>
            </a:r>
            <a:endParaRPr lang="en-US" dirty="0">
              <a:solidFill>
                <a:srgbClr val="31859C"/>
              </a:solidFill>
            </a:endParaRPr>
          </a:p>
          <a:p>
            <a:pPr lvl="1"/>
            <a:r>
              <a:rPr lang="en-US" dirty="0">
                <a:solidFill>
                  <a:srgbClr val="31859C"/>
                </a:solidFill>
              </a:rPr>
              <a:t>http://www.youtube.com/watch?feature=player_embedded&amp;v=0Hi0W4gX--4</a:t>
            </a:r>
          </a:p>
          <a:p>
            <a:pPr marL="685921" lvl="1" indent="0">
              <a:buNone/>
            </a:pPr>
            <a:endParaRPr lang="en-US" dirty="0">
              <a:solidFill>
                <a:srgbClr val="31859C"/>
              </a:solidFill>
            </a:endParaRPr>
          </a:p>
          <a:p>
            <a:pPr lvl="1"/>
            <a:endParaRPr lang="en-US" dirty="0">
              <a:solidFill>
                <a:srgbClr val="31859C"/>
              </a:solidFill>
            </a:endParaRPr>
          </a:p>
        </p:txBody>
      </p:sp>
      <p:sp>
        <p:nvSpPr>
          <p:cNvPr id="6" name="Content Placeholder 2"/>
          <p:cNvSpPr txBox="1">
            <a:spLocks/>
          </p:cNvSpPr>
          <p:nvPr/>
        </p:nvSpPr>
        <p:spPr>
          <a:xfrm>
            <a:off x="1272761" y="3671125"/>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Sasha </a:t>
            </a:r>
            <a:r>
              <a:rPr lang="en-US" sz="3001" dirty="0" err="1">
                <a:solidFill>
                  <a:srgbClr val="31859C"/>
                </a:solidFill>
              </a:rPr>
              <a:t>Klizhentas</a:t>
            </a:r>
            <a:r>
              <a:rPr lang="en-US" sz="3001" dirty="0">
                <a:solidFill>
                  <a:srgbClr val="31859C"/>
                </a:solidFill>
              </a:rPr>
              <a:t> on use of Docker at </a:t>
            </a:r>
            <a:r>
              <a:rPr lang="en-US" sz="3001" dirty="0" err="1">
                <a:solidFill>
                  <a:srgbClr val="31859C"/>
                </a:solidFill>
              </a:rPr>
              <a:t>Mailgun</a:t>
            </a:r>
            <a:r>
              <a:rPr lang="en-US" sz="3001" dirty="0">
                <a:solidFill>
                  <a:srgbClr val="31859C"/>
                </a:solidFill>
              </a:rPr>
              <a:t>/Rackspace</a:t>
            </a:r>
          </a:p>
          <a:p>
            <a:pPr lvl="1"/>
            <a:r>
              <a:rPr lang="en-US" sz="2701" dirty="0">
                <a:solidFill>
                  <a:srgbClr val="31859C"/>
                </a:solidFill>
              </a:rPr>
              <a:t>http://www.youtube.com/watch?feature=player_embedded&amp;v=CMC3xdAo9RI</a:t>
            </a:r>
          </a:p>
          <a:p>
            <a:pPr marL="685921" lvl="1" indent="0">
              <a:buNone/>
            </a:pPr>
            <a:endParaRPr lang="en-US" sz="2701" dirty="0">
              <a:solidFill>
                <a:srgbClr val="31859C"/>
              </a:solidFill>
            </a:endParaRPr>
          </a:p>
          <a:p>
            <a:pPr lvl="1"/>
            <a:endParaRPr lang="en-US" sz="2701" dirty="0">
              <a:solidFill>
                <a:srgbClr val="31859C"/>
              </a:solidFill>
            </a:endParaRPr>
          </a:p>
        </p:txBody>
      </p:sp>
      <p:sp>
        <p:nvSpPr>
          <p:cNvPr id="7" name="Content Placeholder 2"/>
          <p:cNvSpPr txBox="1">
            <a:spLocks/>
          </p:cNvSpPr>
          <p:nvPr/>
        </p:nvSpPr>
        <p:spPr>
          <a:xfrm>
            <a:off x="1288003" y="5195389"/>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Sebastien </a:t>
            </a:r>
            <a:r>
              <a:rPr lang="en-US" sz="3001" dirty="0" err="1">
                <a:solidFill>
                  <a:srgbClr val="31859C"/>
                </a:solidFill>
              </a:rPr>
              <a:t>Pahl</a:t>
            </a:r>
            <a:r>
              <a:rPr lang="en-US" sz="3001" dirty="0">
                <a:solidFill>
                  <a:srgbClr val="31859C"/>
                </a:solidFill>
              </a:rPr>
              <a:t> on use of Docker at </a:t>
            </a:r>
            <a:r>
              <a:rPr lang="en-US" sz="3001" dirty="0" err="1">
                <a:solidFill>
                  <a:srgbClr val="31859C"/>
                </a:solidFill>
              </a:rPr>
              <a:t>CloudFlare</a:t>
            </a:r>
            <a:endParaRPr lang="en-US" sz="3001" dirty="0">
              <a:solidFill>
                <a:srgbClr val="31859C"/>
              </a:solidFill>
            </a:endParaRPr>
          </a:p>
          <a:p>
            <a:pPr lvl="1"/>
            <a:r>
              <a:rPr lang="en-US" sz="2701" dirty="0">
                <a:solidFill>
                  <a:srgbClr val="31859C"/>
                </a:solidFill>
              </a:rPr>
              <a:t>http://www.youtube.com/watch?feature=player_embedded&amp;v=-Lj3jt_-3r0</a:t>
            </a:r>
          </a:p>
          <a:p>
            <a:pPr lvl="1"/>
            <a:endParaRPr lang="en-US" sz="2701" dirty="0">
              <a:solidFill>
                <a:srgbClr val="31859C"/>
              </a:solidFill>
            </a:endParaRPr>
          </a:p>
        </p:txBody>
      </p:sp>
      <p:sp>
        <p:nvSpPr>
          <p:cNvPr id="8" name="Content Placeholder 2"/>
          <p:cNvSpPr txBox="1">
            <a:spLocks/>
          </p:cNvSpPr>
          <p:nvPr/>
        </p:nvSpPr>
        <p:spPr>
          <a:xfrm>
            <a:off x="1303246" y="6506257"/>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Cambridge HealthCare</a:t>
            </a:r>
          </a:p>
          <a:p>
            <a:pPr lvl="1"/>
            <a:r>
              <a:rPr lang="en-US" sz="2701" dirty="0">
                <a:solidFill>
                  <a:srgbClr val="31859C"/>
                </a:solidFill>
                <a:hlinkClick r:id="rId3"/>
              </a:rPr>
              <a:t>http://blog.howareyou.com/post/62157486858/continuous-delivery-with-docker-and-jenkins-part-i</a:t>
            </a:r>
            <a:endParaRPr lang="en-US" sz="2701" dirty="0">
              <a:solidFill>
                <a:srgbClr val="31859C"/>
              </a:solidFill>
            </a:endParaRPr>
          </a:p>
        </p:txBody>
      </p:sp>
      <p:sp>
        <p:nvSpPr>
          <p:cNvPr id="9" name="Content Placeholder 2"/>
          <p:cNvSpPr txBox="1">
            <a:spLocks/>
          </p:cNvSpPr>
          <p:nvPr/>
        </p:nvSpPr>
        <p:spPr>
          <a:xfrm>
            <a:off x="1364217" y="7923823"/>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Red Hat </a:t>
            </a:r>
            <a:r>
              <a:rPr lang="en-US" sz="3001" dirty="0" err="1">
                <a:solidFill>
                  <a:srgbClr val="31859C"/>
                </a:solidFill>
              </a:rPr>
              <a:t>Openshift</a:t>
            </a:r>
            <a:r>
              <a:rPr lang="en-US" sz="3001" dirty="0">
                <a:solidFill>
                  <a:srgbClr val="31859C"/>
                </a:solidFill>
              </a:rPr>
              <a:t> and Docker</a:t>
            </a:r>
          </a:p>
          <a:p>
            <a:pPr lvl="1"/>
            <a:r>
              <a:rPr lang="en-US" sz="2701" dirty="0">
                <a:solidFill>
                  <a:srgbClr val="31859C"/>
                </a:solidFill>
                <a:hlinkClick r:id="rId4"/>
              </a:rPr>
              <a:t>https://www.openshift.com/blogs/technical-thoughts-on-openshift-and-docker</a:t>
            </a:r>
            <a:endParaRPr lang="en-US" sz="2701" dirty="0">
              <a:solidFill>
                <a:srgbClr val="31859C"/>
              </a:solidFill>
            </a:endParaRPr>
          </a:p>
        </p:txBody>
      </p:sp>
      <p:sp>
        <p:nvSpPr>
          <p:cNvPr id="10" name="TextBox 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Use Cases </a:t>
            </a:r>
            <a:endParaRPr lang="tr-TR" sz="5000" dirty="0">
              <a:solidFill>
                <a:schemeClr val="accent5">
                  <a:lumMod val="75000"/>
                </a:schemeClr>
              </a:solidFill>
              <a:latin typeface="Novecento sans wide Book" pitchFamily="50" charset="-94"/>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6312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172338"/>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Challenges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11142" y="-3162199"/>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7" name="Rectangle 46"/>
          <p:cNvSpPr/>
          <p:nvPr/>
        </p:nvSpPr>
        <p:spPr>
          <a:xfrm>
            <a:off x="4516239" y="2826096"/>
            <a:ext cx="2172077" cy="168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701" dirty="0">
              <a:solidFill>
                <a:prstClr val="white"/>
              </a:solidFill>
            </a:endParaRPr>
          </a:p>
        </p:txBody>
      </p:sp>
      <p:grpSp>
        <p:nvGrpSpPr>
          <p:cNvPr id="48" name="Group 47"/>
          <p:cNvGrpSpPr/>
          <p:nvPr/>
        </p:nvGrpSpPr>
        <p:grpSpPr>
          <a:xfrm>
            <a:off x="4739389" y="4472787"/>
            <a:ext cx="1744711" cy="2129624"/>
            <a:chOff x="2590800" y="2667000"/>
            <a:chExt cx="1685542" cy="2057400"/>
          </a:xfrm>
          <a:solidFill>
            <a:srgbClr val="92D050"/>
          </a:solidFill>
        </p:grpSpPr>
        <p:sp>
          <p:nvSpPr>
            <p:cNvPr id="49" name="Hexagon 48"/>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0" name="Hexagon 49"/>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Hexagon 50"/>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2" name="Hexagon 51"/>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3" name="Hexagon 52"/>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4" name="Hexagon 53"/>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Hexagon 54"/>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56" name="Oval 55"/>
          <p:cNvSpPr/>
          <p:nvPr/>
        </p:nvSpPr>
        <p:spPr>
          <a:xfrm>
            <a:off x="1071748" y="4122886"/>
            <a:ext cx="3086636" cy="29723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400" dirty="0">
              <a:solidFill>
                <a:srgbClr val="253232"/>
              </a:solidFill>
            </a:endParaRPr>
          </a:p>
        </p:txBody>
      </p:sp>
      <p:cxnSp>
        <p:nvCxnSpPr>
          <p:cNvPr id="57" name="Straight Connector 56"/>
          <p:cNvCxnSpPr/>
          <p:nvPr/>
        </p:nvCxnSpPr>
        <p:spPr>
          <a:xfrm>
            <a:off x="3429595" y="3773249"/>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522540" y="7023751"/>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4344162" y="8385613"/>
            <a:ext cx="2425214" cy="417709"/>
            <a:chOff x="5867400" y="5588976"/>
            <a:chExt cx="1616529" cy="278424"/>
          </a:xfrm>
        </p:grpSpPr>
        <p:sp>
          <p:nvSpPr>
            <p:cNvPr id="60" name="Flowchart: Magnetic Disk 5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1" name="Flowchart: Magnetic Disk 6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2" name="Flowchart: Magnetic Disk 6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3" name="Flowchart: Magnetic Disk 6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4" name="Flowchart: Magnetic Disk 6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5" name="Flowchart: Magnetic Disk 6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66" name="Left Arrow Callout 65"/>
          <p:cNvSpPr/>
          <p:nvPr/>
        </p:nvSpPr>
        <p:spPr>
          <a:xfrm>
            <a:off x="7202155" y="4344850"/>
            <a:ext cx="5230134" cy="1828930"/>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ensure services interact consistently, avoid dependency hell</a:t>
            </a:r>
          </a:p>
        </p:txBody>
      </p:sp>
      <p:sp>
        <p:nvSpPr>
          <p:cNvPr id="67" name="Left Arrow Callout 66"/>
          <p:cNvSpPr/>
          <p:nvPr/>
        </p:nvSpPr>
        <p:spPr>
          <a:xfrm>
            <a:off x="7202155" y="7660124"/>
            <a:ext cx="5273006" cy="1828930"/>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migrate &amp; scale quickly, ensure compatibility</a:t>
            </a:r>
          </a:p>
        </p:txBody>
      </p:sp>
      <p:sp>
        <p:nvSpPr>
          <p:cNvPr id="68" name="Left Arrow Callout 67"/>
          <p:cNvSpPr/>
          <p:nvPr/>
        </p:nvSpPr>
        <p:spPr>
          <a:xfrm>
            <a:off x="12189360" y="6016966"/>
            <a:ext cx="5072943" cy="1828930"/>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avoid n X n different </a:t>
            </a:r>
            <a:r>
              <a:rPr lang="en-US" sz="2701" dirty="0" err="1">
                <a:solidFill>
                  <a:prstClr val="white"/>
                </a:solidFill>
              </a:rPr>
              <a:t>configs</a:t>
            </a:r>
            <a:endParaRPr lang="en-US" sz="2701" dirty="0">
              <a:solidFill>
                <a:prstClr val="white"/>
              </a:solidFill>
            </a:endParaRPr>
          </a:p>
        </p:txBody>
      </p:sp>
      <p:sp>
        <p:nvSpPr>
          <p:cNvPr id="69" name="TextBox 68"/>
          <p:cNvSpPr txBox="1"/>
          <p:nvPr/>
        </p:nvSpPr>
        <p:spPr>
          <a:xfrm>
            <a:off x="871695" y="7560095"/>
            <a:ext cx="3015186" cy="2170466"/>
          </a:xfrm>
          <a:prstGeom prst="rect">
            <a:avLst/>
          </a:prstGeom>
          <a:noFill/>
        </p:spPr>
        <p:txBody>
          <a:bodyPr wrap="square" rtlCol="0">
            <a:spAutoFit/>
          </a:bodyPr>
          <a:lstStyle/>
          <a:p>
            <a:pPr algn="ctr" defTabSz="1371874"/>
            <a:r>
              <a:rPr lang="en-US" sz="2701" dirty="0">
                <a:solidFill>
                  <a:srgbClr val="253232"/>
                </a:solidFill>
              </a:rPr>
              <a:t>Running on any available set of physical resources</a:t>
            </a:r>
          </a:p>
          <a:p>
            <a:pPr algn="ctr" defTabSz="1371874"/>
            <a:r>
              <a:rPr lang="en-US" sz="2701" dirty="0">
                <a:solidFill>
                  <a:srgbClr val="253232"/>
                </a:solidFill>
              </a:rPr>
              <a:t>(public/private/</a:t>
            </a:r>
          </a:p>
          <a:p>
            <a:pPr algn="ctr" defTabSz="1371874"/>
            <a:r>
              <a:rPr lang="en-US" sz="2701" dirty="0">
                <a:solidFill>
                  <a:srgbClr val="253232"/>
                </a:solidFill>
              </a:rPr>
              <a:t>virtualized)</a:t>
            </a:r>
          </a:p>
        </p:txBody>
      </p:sp>
      <p:sp>
        <p:nvSpPr>
          <p:cNvPr id="70" name="TextBox 69"/>
          <p:cNvSpPr txBox="1"/>
          <p:nvPr/>
        </p:nvSpPr>
        <p:spPr>
          <a:xfrm>
            <a:off x="771659" y="4544910"/>
            <a:ext cx="3100926" cy="1754839"/>
          </a:xfrm>
          <a:prstGeom prst="rect">
            <a:avLst/>
          </a:prstGeom>
          <a:noFill/>
        </p:spPr>
        <p:txBody>
          <a:bodyPr wrap="square" rtlCol="0">
            <a:spAutoFit/>
          </a:bodyPr>
          <a:lstStyle/>
          <a:p>
            <a:pPr algn="ctr" defTabSz="1371874"/>
            <a:r>
              <a:rPr lang="en-US" sz="2701" dirty="0">
                <a:solidFill>
                  <a:srgbClr val="253232"/>
                </a:solidFill>
              </a:rPr>
              <a:t>Assembled by developers using best available  services</a:t>
            </a:r>
          </a:p>
        </p:txBody>
      </p:sp>
      <p:sp>
        <p:nvSpPr>
          <p:cNvPr id="71" name="TextBox 70"/>
          <p:cNvSpPr txBox="1"/>
          <p:nvPr/>
        </p:nvSpPr>
        <p:spPr>
          <a:xfrm>
            <a:off x="628767" y="2472866"/>
            <a:ext cx="3358145" cy="923586"/>
          </a:xfrm>
          <a:prstGeom prst="rect">
            <a:avLst/>
          </a:prstGeom>
          <a:noFill/>
        </p:spPr>
        <p:txBody>
          <a:bodyPr wrap="square" rtlCol="0">
            <a:spAutoFit/>
          </a:bodyPr>
          <a:lstStyle/>
          <a:p>
            <a:pPr algn="ctr" defTabSz="1371874"/>
            <a:r>
              <a:rPr lang="en-US" sz="2701" dirty="0">
                <a:solidFill>
                  <a:srgbClr val="253232"/>
                </a:solidFill>
              </a:rPr>
              <a:t>Thin app on mobile, tablet</a:t>
            </a:r>
          </a:p>
        </p:txBody>
      </p:sp>
      <p:sp>
        <p:nvSpPr>
          <p:cNvPr id="72" name="TextBox 71"/>
          <p:cNvSpPr txBox="1"/>
          <p:nvPr/>
        </p:nvSpPr>
        <p:spPr>
          <a:xfrm>
            <a:off x="4918756" y="2062577"/>
            <a:ext cx="1367041" cy="784960"/>
          </a:xfrm>
          <a:prstGeom prst="rect">
            <a:avLst/>
          </a:prstGeom>
          <a:noFill/>
        </p:spPr>
        <p:txBody>
          <a:bodyPr wrap="none" lIns="137160" tIns="68581" rIns="137160" bIns="68581" rtlCol="0">
            <a:spAutoFit/>
          </a:bodyPr>
          <a:lstStyle/>
          <a:p>
            <a:pPr defTabSz="1371874"/>
            <a:r>
              <a:rPr lang="en-US" sz="4201" dirty="0">
                <a:solidFill>
                  <a:srgbClr val="394D54"/>
                </a:solidFill>
              </a:rPr>
              <a:t>2015</a:t>
            </a:r>
          </a:p>
        </p:txBody>
      </p:sp>
    </p:spTree>
    <p:extLst>
      <p:ext uri="{BB962C8B-B14F-4D97-AF65-F5344CB8AC3E}">
        <p14:creationId xmlns:p14="http://schemas.microsoft.com/office/powerpoint/2010/main" val="389507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 Cases—From Our Community</a:t>
            </a:r>
            <a:endParaRPr lang="en-US" dirty="0"/>
          </a:p>
        </p:txBody>
      </p:sp>
      <p:graphicFrame>
        <p:nvGraphicFramePr>
          <p:cNvPr id="4" name="Table 3"/>
          <p:cNvGraphicFramePr>
            <a:graphicFrameLocks noGrp="1"/>
          </p:cNvGraphicFramePr>
          <p:nvPr>
            <p:extLst/>
          </p:nvPr>
        </p:nvGraphicFramePr>
        <p:xfrm>
          <a:off x="772810" y="1462268"/>
          <a:ext cx="16260856" cy="9637162"/>
        </p:xfrm>
        <a:graphic>
          <a:graphicData uri="http://schemas.openxmlformats.org/drawingml/2006/table">
            <a:tbl>
              <a:tblPr firstRow="1" firstCol="1" bandRow="1">
                <a:tableStyleId>{5C22544A-7EE6-4342-B048-85BDC9FD1C3A}</a:tableStyleId>
              </a:tblPr>
              <a:tblGrid>
                <a:gridCol w="3113039"/>
                <a:gridCol w="10038847"/>
                <a:gridCol w="3108970"/>
              </a:tblGrid>
              <a:tr h="431875">
                <a:tc>
                  <a:txBody>
                    <a:bodyPr/>
                    <a:lstStyle/>
                    <a:p>
                      <a:pPr marL="0" marR="0" fontAlgn="base">
                        <a:lnSpc>
                          <a:spcPts val="1650"/>
                        </a:lnSpc>
                        <a:spcBef>
                          <a:spcPts val="0"/>
                        </a:spcBef>
                        <a:spcAft>
                          <a:spcPts val="0"/>
                        </a:spcAft>
                      </a:pPr>
                      <a:r>
                        <a:rPr lang="en-US" sz="2300" dirty="0">
                          <a:effectLst/>
                          <a:latin typeface="Cabin" panose="020B0803050202020004" pitchFamily="34" charset="0"/>
                        </a:rPr>
                        <a:t>Use Case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Examples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Link</a:t>
                      </a:r>
                      <a:endParaRPr lang="en-US" sz="2300" dirty="0">
                        <a:effectLst/>
                        <a:latin typeface="Cabin" panose="020B0803050202020004" pitchFamily="34" charset="0"/>
                        <a:ea typeface="Times New Roman" panose="02020603050405020304" pitchFamily="18" charset="0"/>
                      </a:endParaRPr>
                    </a:p>
                  </a:txBody>
                  <a:tcPr marL="57053" marR="57053" marT="0" marB="0"/>
                </a:tc>
              </a:tr>
              <a:tr h="538838">
                <a:tc rowSpan="3">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Clusters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Building a </a:t>
                      </a:r>
                      <a:r>
                        <a:rPr lang="en-US" sz="2300" dirty="0" err="1" smtClean="0">
                          <a:effectLst/>
                          <a:latin typeface="Cabin" panose="020B0803050202020004" pitchFamily="34" charset="0"/>
                          <a:ea typeface="Times New Roman" panose="02020603050405020304" pitchFamily="18" charset="0"/>
                        </a:rPr>
                        <a:t>MongoDB</a:t>
                      </a:r>
                      <a:r>
                        <a:rPr lang="en-US" sz="2300" dirty="0" smtClean="0">
                          <a:effectLst/>
                          <a:latin typeface="Cabin" panose="020B0803050202020004" pitchFamily="34" charset="0"/>
                          <a:ea typeface="Times New Roman" panose="02020603050405020304" pitchFamily="18" charset="0"/>
                        </a:rPr>
                        <a:t> cluster using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http://bit.ly/1acbjZf</a:t>
                      </a:r>
                      <a:endParaRPr lang="en-US" sz="2300" dirty="0">
                        <a:effectLst/>
                        <a:latin typeface="Cabin" panose="020B0803050202020004" pitchFamily="34" charset="0"/>
                        <a:ea typeface="Times New Roman" panose="02020603050405020304" pitchFamily="18" charset="0"/>
                      </a:endParaRPr>
                    </a:p>
                  </a:txBody>
                  <a:tcPr marL="57053" marR="57053" marT="0" marB="0"/>
                </a:tc>
              </a:tr>
              <a:tr h="431875">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smtClean="0">
                          <a:solidFill>
                            <a:schemeClr val="dk1"/>
                          </a:solidFill>
                          <a:effectLst/>
                          <a:latin typeface="Cabin" panose="020B0803050202020004" pitchFamily="34" charset="0"/>
                          <a:ea typeface="Times New Roman" panose="02020603050405020304" pitchFamily="18" charset="0"/>
                          <a:cs typeface="+mn-cs"/>
                        </a:rPr>
                        <a:t>Production Quality </a:t>
                      </a:r>
                      <a:r>
                        <a:rPr lang="en-US" sz="2300" kern="1200" dirty="0" err="1" smtClean="0">
                          <a:solidFill>
                            <a:schemeClr val="dk1"/>
                          </a:solidFill>
                          <a:effectLst/>
                          <a:latin typeface="Cabin" panose="020B0803050202020004" pitchFamily="34" charset="0"/>
                          <a:ea typeface="Times New Roman" panose="02020603050405020304" pitchFamily="18" charset="0"/>
                          <a:cs typeface="+mn-cs"/>
                        </a:rPr>
                        <a:t>MongoDB</a:t>
                      </a:r>
                      <a:r>
                        <a:rPr lang="en-US" sz="2300" kern="1200" dirty="0" smtClean="0">
                          <a:solidFill>
                            <a:schemeClr val="dk1"/>
                          </a:solidFill>
                          <a:effectLst/>
                          <a:latin typeface="Cabin" panose="020B0803050202020004" pitchFamily="34" charset="0"/>
                          <a:ea typeface="Times New Roman" panose="02020603050405020304" pitchFamily="18" charset="0"/>
                          <a:cs typeface="+mn-cs"/>
                        </a:rPr>
                        <a:t> Setup with Docker</a:t>
                      </a: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http://bit.ly/15CaiHb</a:t>
                      </a:r>
                      <a:endParaRPr lang="en-US" sz="2300" dirty="0">
                        <a:effectLst/>
                        <a:latin typeface="Cabin" panose="020B0803050202020004" pitchFamily="34" charset="0"/>
                        <a:ea typeface="Times New Roman" panose="02020603050405020304" pitchFamily="18" charset="0"/>
                      </a:endParaRPr>
                    </a:p>
                  </a:txBody>
                  <a:tcPr marL="57053" marR="57053" marT="0" marB="0"/>
                </a:tc>
              </a:tr>
              <a:tr h="431875">
                <a:tc vMerge="1">
                  <a:txBody>
                    <a:bodyPr/>
                    <a:lstStyle/>
                    <a:p>
                      <a:endParaRPr lang="en-US"/>
                    </a:p>
                  </a:txBody>
                  <a:tcPr/>
                </a:tc>
                <a:tc>
                  <a:txBody>
                    <a:bodyPr/>
                    <a:lstStyle/>
                    <a:p>
                      <a:pPr marL="0" marR="0" algn="l" defTabSz="914400" rtl="0" eaLnBrk="1" fontAlgn="base" latinLnBrk="0" hangingPunct="1">
                        <a:lnSpc>
                          <a:spcPts val="1650"/>
                        </a:lnSpc>
                        <a:spcBef>
                          <a:spcPts val="0"/>
                        </a:spcBef>
                        <a:spcAft>
                          <a:spcPts val="0"/>
                        </a:spcAft>
                      </a:pPr>
                      <a:r>
                        <a:rPr lang="en-US" sz="2300" kern="1200" dirty="0" err="1" smtClean="0">
                          <a:solidFill>
                            <a:schemeClr val="dk1"/>
                          </a:solidFill>
                          <a:effectLst/>
                          <a:latin typeface="Cabin" panose="020B0803050202020004" pitchFamily="34" charset="0"/>
                          <a:ea typeface="Times New Roman" panose="02020603050405020304" pitchFamily="18" charset="0"/>
                          <a:cs typeface="+mn-cs"/>
                        </a:rPr>
                        <a:t>Wildfly</a:t>
                      </a:r>
                      <a:r>
                        <a:rPr lang="en-US" sz="2300" kern="1200" dirty="0" smtClean="0">
                          <a:solidFill>
                            <a:schemeClr val="dk1"/>
                          </a:solidFill>
                          <a:effectLst/>
                          <a:latin typeface="Cabin" panose="020B0803050202020004" pitchFamily="34" charset="0"/>
                          <a:ea typeface="Times New Roman" panose="02020603050405020304" pitchFamily="18" charset="0"/>
                          <a:cs typeface="+mn-cs"/>
                        </a:rPr>
                        <a:t> cluster using Docker on</a:t>
                      </a:r>
                      <a:r>
                        <a:rPr lang="en-US" sz="2300" kern="1200" baseline="0" dirty="0" smtClean="0">
                          <a:solidFill>
                            <a:schemeClr val="dk1"/>
                          </a:solidFill>
                          <a:effectLst/>
                          <a:latin typeface="Cabin" panose="020B0803050202020004" pitchFamily="34" charset="0"/>
                          <a:ea typeface="Times New Roman" panose="02020603050405020304" pitchFamily="18" charset="0"/>
                          <a:cs typeface="+mn-cs"/>
                        </a:rPr>
                        <a:t> Fedora</a:t>
                      </a:r>
                      <a:endParaRPr lang="en-US" sz="2300" kern="1200" dirty="0">
                        <a:solidFill>
                          <a:schemeClr val="dk1"/>
                        </a:solidFill>
                        <a:effectLst/>
                        <a:latin typeface="Cabin" panose="020B0803050202020004" pitchFamily="34" charset="0"/>
                        <a:ea typeface="Times New Roman" panose="02020603050405020304" pitchFamily="18" charset="0"/>
                        <a:cs typeface="+mn-cs"/>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http://bit.ly/1bClX0O</a:t>
                      </a:r>
                      <a:endParaRPr lang="en-US" sz="2300" dirty="0">
                        <a:effectLst/>
                        <a:latin typeface="Cabin" panose="020B0803050202020004" pitchFamily="34" charset="0"/>
                        <a:ea typeface="Times New Roman" panose="02020603050405020304" pitchFamily="18" charset="0"/>
                      </a:endParaRPr>
                    </a:p>
                  </a:txBody>
                  <a:tcPr marL="57053" marR="57053" marT="0" marB="0"/>
                </a:tc>
              </a:tr>
              <a:tr h="503193">
                <a:tc>
                  <a:txBody>
                    <a:bodyPr/>
                    <a:lstStyle/>
                    <a:p>
                      <a:pPr marL="0" marR="0" fontAlgn="base">
                        <a:lnSpc>
                          <a:spcPts val="1650"/>
                        </a:lnSpc>
                        <a:spcBef>
                          <a:spcPts val="0"/>
                        </a:spcBef>
                        <a:spcAft>
                          <a:spcPts val="0"/>
                        </a:spcAft>
                      </a:pPr>
                      <a:r>
                        <a:rPr lang="en-US" sz="2300" dirty="0">
                          <a:effectLst/>
                          <a:latin typeface="Cabin" panose="020B0803050202020004" pitchFamily="34" charset="0"/>
                        </a:rPr>
                        <a:t>Build your own </a:t>
                      </a:r>
                      <a:r>
                        <a:rPr lang="en-US" sz="2300" dirty="0" err="1">
                          <a:effectLst/>
                          <a:latin typeface="Cabin" panose="020B0803050202020004" pitchFamily="34" charset="0"/>
                        </a:rPr>
                        <a:t>PaaS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smtClean="0">
                          <a:effectLst/>
                          <a:latin typeface="Cabin" panose="020B0803050202020004" pitchFamily="34" charset="0"/>
                        </a:rPr>
                        <a:t>OpenSource</a:t>
                      </a:r>
                      <a:r>
                        <a:rPr lang="en-US" sz="2300" dirty="0" smtClean="0">
                          <a:effectLst/>
                          <a:latin typeface="Cabin" panose="020B0803050202020004" pitchFamily="34" charset="0"/>
                        </a:rPr>
                        <a:t> </a:t>
                      </a:r>
                      <a:r>
                        <a:rPr lang="en-US" sz="2300" dirty="0" err="1" smtClean="0">
                          <a:effectLst/>
                          <a:latin typeface="Cabin" panose="020B0803050202020004" pitchFamily="34" charset="0"/>
                        </a:rPr>
                        <a:t>PaaS</a:t>
                      </a:r>
                      <a:r>
                        <a:rPr lang="en-US" sz="2300" dirty="0" smtClean="0">
                          <a:effectLst/>
                          <a:latin typeface="Cabin" panose="020B0803050202020004" pitchFamily="34" charset="0"/>
                        </a:rPr>
                        <a:t> built</a:t>
                      </a:r>
                      <a:r>
                        <a:rPr lang="en-US" sz="2300" baseline="0" dirty="0" smtClean="0">
                          <a:effectLst/>
                          <a:latin typeface="Cabin" panose="020B0803050202020004" pitchFamily="34" charset="0"/>
                        </a:rPr>
                        <a:t> on Docker, Chef, and </a:t>
                      </a:r>
                      <a:r>
                        <a:rPr lang="en-US" sz="2300" baseline="0" dirty="0" err="1" smtClean="0">
                          <a:effectLst/>
                          <a:latin typeface="Cabin" panose="020B0803050202020004" pitchFamily="34" charset="0"/>
                        </a:rPr>
                        <a:t>Heroku</a:t>
                      </a:r>
                      <a:r>
                        <a:rPr lang="en-US" sz="2300" baseline="0" dirty="0" smtClean="0">
                          <a:effectLst/>
                          <a:latin typeface="Cabin" panose="020B0803050202020004" pitchFamily="34" charset="0"/>
                        </a:rPr>
                        <a:t> </a:t>
                      </a:r>
                      <a:r>
                        <a:rPr lang="en-US" sz="2300" baseline="0" dirty="0" err="1" smtClean="0">
                          <a:effectLst/>
                          <a:latin typeface="Cabin" panose="020B0803050202020004" pitchFamily="34" charset="0"/>
                        </a:rPr>
                        <a:t>Buildpacks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http://deis.io</a:t>
                      </a:r>
                      <a:endParaRPr lang="en-US" sz="2300" dirty="0">
                        <a:effectLst/>
                        <a:latin typeface="Cabin" panose="020B0803050202020004" pitchFamily="34" charset="0"/>
                        <a:ea typeface="Times New Roman" panose="02020603050405020304" pitchFamily="18" charset="0"/>
                      </a:endParaRPr>
                    </a:p>
                  </a:txBody>
                  <a:tcPr marL="57053" marR="57053" marT="0" marB="0"/>
                </a:tc>
              </a:tr>
              <a:tr h="1077673">
                <a:tc>
                  <a:txBody>
                    <a:bodyPr/>
                    <a:lstStyle/>
                    <a:p>
                      <a:pPr marL="0" marR="0" fontAlgn="base">
                        <a:lnSpc>
                          <a:spcPts val="1650"/>
                        </a:lnSpc>
                        <a:spcBef>
                          <a:spcPts val="0"/>
                        </a:spcBef>
                        <a:spcAft>
                          <a:spcPts val="0"/>
                        </a:spcAft>
                      </a:pPr>
                      <a:r>
                        <a:rPr lang="en-US" sz="2300" dirty="0">
                          <a:effectLst/>
                          <a:latin typeface="Cabin" panose="020B0803050202020004" pitchFamily="34" charset="0"/>
                        </a:rPr>
                        <a:t>Web Based Environment for Instruction</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a:effectLst/>
                          <a:latin typeface="Cabin" panose="020B0803050202020004" pitchFamily="34" charset="0"/>
                        </a:rPr>
                        <a:t>JiffyLab – web based environment for the instruction, or lightweight use of, Python and UNIX shell</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http://bit.ly/12oaj2K</a:t>
                      </a:r>
                      <a:endParaRPr lang="en-US" sz="2300" dirty="0">
                        <a:effectLst/>
                        <a:latin typeface="Cabin" panose="020B0803050202020004" pitchFamily="34" charset="0"/>
                        <a:ea typeface="Times New Roman" panose="02020603050405020304" pitchFamily="18" charset="0"/>
                      </a:endParaRPr>
                    </a:p>
                  </a:txBody>
                  <a:tcPr marL="57053" marR="57053" marT="0" marB="0"/>
                </a:tc>
              </a:tr>
              <a:tr h="431875">
                <a:tc rowSpan="4">
                  <a:txBody>
                    <a:bodyPr/>
                    <a:lstStyle/>
                    <a:p>
                      <a:pPr marL="0" marR="0" fontAlgn="base">
                        <a:lnSpc>
                          <a:spcPts val="1650"/>
                        </a:lnSpc>
                        <a:spcBef>
                          <a:spcPts val="0"/>
                        </a:spcBef>
                        <a:spcAft>
                          <a:spcPts val="0"/>
                        </a:spcAft>
                      </a:pPr>
                      <a:r>
                        <a:rPr lang="en-US" sz="2300" dirty="0">
                          <a:effectLst/>
                          <a:latin typeface="Cabin" panose="020B0803050202020004" pitchFamily="34" charset="0"/>
                        </a:rPr>
                        <a:t>Easy Application Deployment</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Deploy Java Apps With Docker = Awesome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http://bit.ly/11BCvvu</a:t>
                      </a:r>
                      <a:endParaRPr lang="en-US" sz="2300" dirty="0">
                        <a:effectLst/>
                        <a:latin typeface="Cabin" panose="020B0803050202020004" pitchFamily="34" charset="0"/>
                        <a:ea typeface="Times New Roman" panose="02020603050405020304" pitchFamily="18" charset="0"/>
                      </a:endParaRPr>
                    </a:p>
                  </a:txBody>
                  <a:tcPr marL="57053" marR="57053" marT="0" marB="0"/>
                </a:tc>
              </a:tr>
              <a:tr h="431875">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smtClean="0">
                          <a:solidFill>
                            <a:schemeClr val="dk1"/>
                          </a:solidFill>
                          <a:effectLst/>
                          <a:latin typeface="Cabin" panose="020B0803050202020004" pitchFamily="34" charset="0"/>
                          <a:ea typeface="+mn-ea"/>
                          <a:cs typeface="+mn-cs"/>
                        </a:rPr>
                        <a:t>How to put your development environment on docker</a:t>
                      </a: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http://bit.ly/1b4XtJ3</a:t>
                      </a:r>
                      <a:endParaRPr lang="en-US" sz="2300" dirty="0">
                        <a:effectLst/>
                        <a:latin typeface="Cabin" panose="020B0803050202020004" pitchFamily="34" charset="0"/>
                        <a:ea typeface="Times New Roman" panose="02020603050405020304" pitchFamily="18" charset="0"/>
                      </a:endParaRPr>
                    </a:p>
                  </a:txBody>
                  <a:tcPr marL="57053" marR="57053" marT="0" marB="0"/>
                </a:tc>
              </a:tr>
              <a:tr h="431875">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Running Drupal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http://bit.ly/15MJS6B</a:t>
                      </a:r>
                      <a:endParaRPr lang="en-US" sz="2300" dirty="0">
                        <a:effectLst/>
                        <a:latin typeface="Cabin" panose="020B0803050202020004" pitchFamily="34" charset="0"/>
                        <a:ea typeface="Times New Roman" panose="02020603050405020304" pitchFamily="18" charset="0"/>
                      </a:endParaRPr>
                    </a:p>
                  </a:txBody>
                  <a:tcPr marL="57053" marR="57053" marT="0" marB="0"/>
                </a:tc>
              </a:tr>
              <a:tr h="431875">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Installing </a:t>
                      </a:r>
                      <a:r>
                        <a:rPr lang="en-US" sz="2300" dirty="0" err="1">
                          <a:effectLst/>
                          <a:latin typeface="Cabin" panose="020B0803050202020004" pitchFamily="34" charset="0"/>
                        </a:rPr>
                        <a:t>Redis</a:t>
                      </a:r>
                      <a:r>
                        <a:rPr lang="en-US" sz="2300" dirty="0">
                          <a:effectLst/>
                          <a:latin typeface="Cabin" panose="020B0803050202020004" pitchFamily="34" charset="0"/>
                        </a:rPr>
                        <a:t>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http://bit.ly/16EWOKh</a:t>
                      </a:r>
                      <a:endParaRPr lang="en-US" sz="2300" dirty="0">
                        <a:effectLst/>
                        <a:latin typeface="Cabin" panose="020B0803050202020004" pitchFamily="34" charset="0"/>
                        <a:ea typeface="Times New Roman" panose="02020603050405020304" pitchFamily="18" charset="0"/>
                      </a:endParaRPr>
                    </a:p>
                  </a:txBody>
                  <a:tcPr marL="57053" marR="57053" marT="0" marB="0"/>
                </a:tc>
              </a:tr>
              <a:tr h="718449">
                <a:tc>
                  <a:txBody>
                    <a:bodyPr/>
                    <a:lstStyle/>
                    <a:p>
                      <a:pPr marL="0" marR="0" fontAlgn="base">
                        <a:lnSpc>
                          <a:spcPts val="1650"/>
                        </a:lnSpc>
                        <a:spcBef>
                          <a:spcPts val="0"/>
                        </a:spcBef>
                        <a:spcAft>
                          <a:spcPts val="0"/>
                        </a:spcAft>
                      </a:pPr>
                      <a:r>
                        <a:rPr lang="en-US" sz="2300">
                          <a:effectLst/>
                          <a:latin typeface="Cabin" panose="020B0803050202020004" pitchFamily="34" charset="0"/>
                        </a:rPr>
                        <a:t>Create Secure Sandboxes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Docker makes creating secure sandboxes easier than ever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http://bit.ly/13mZGJH</a:t>
                      </a:r>
                      <a:endParaRPr lang="en-US" sz="2300" dirty="0">
                        <a:effectLst/>
                        <a:latin typeface="Cabin" panose="020B0803050202020004" pitchFamily="34" charset="0"/>
                        <a:ea typeface="Times New Roman" panose="02020603050405020304" pitchFamily="18" charset="0"/>
                      </a:endParaRPr>
                    </a:p>
                  </a:txBody>
                  <a:tcPr marL="57053" marR="57053" marT="0" marB="0"/>
                </a:tc>
              </a:tr>
              <a:tr h="431875">
                <a:tc>
                  <a:txBody>
                    <a:bodyPr/>
                    <a:lstStyle/>
                    <a:p>
                      <a:pPr marL="0" marR="0" fontAlgn="base">
                        <a:lnSpc>
                          <a:spcPts val="1650"/>
                        </a:lnSpc>
                        <a:spcBef>
                          <a:spcPts val="0"/>
                        </a:spcBef>
                        <a:spcAft>
                          <a:spcPts val="0"/>
                        </a:spcAft>
                      </a:pPr>
                      <a:r>
                        <a:rPr lang="en-US" sz="2300">
                          <a:effectLst/>
                          <a:latin typeface="Cabin" panose="020B0803050202020004" pitchFamily="34" charset="0"/>
                        </a:rPr>
                        <a:t>Create your own SaaS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a:effectLst/>
                          <a:latin typeface="Cabin" panose="020B0803050202020004" pitchFamily="34" charset="0"/>
                        </a:rPr>
                        <a:t>Memcached</a:t>
                      </a:r>
                      <a:r>
                        <a:rPr lang="en-US" sz="2300" dirty="0">
                          <a:effectLst/>
                          <a:latin typeface="Cabin" panose="020B0803050202020004" pitchFamily="34" charset="0"/>
                        </a:rPr>
                        <a:t> as a Service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http://bit.ly/11nL8vh</a:t>
                      </a:r>
                      <a:endParaRPr lang="en-US" sz="2300" dirty="0">
                        <a:effectLst/>
                        <a:latin typeface="Cabin" panose="020B0803050202020004" pitchFamily="34" charset="0"/>
                        <a:ea typeface="Times New Roman" panose="02020603050405020304" pitchFamily="18" charset="0"/>
                      </a:endParaRPr>
                    </a:p>
                  </a:txBody>
                  <a:tcPr marL="57053" marR="57053" marT="0" marB="0"/>
                </a:tc>
              </a:tr>
              <a:tr h="863749">
                <a:tc>
                  <a:txBody>
                    <a:bodyPr/>
                    <a:lstStyle/>
                    <a:p>
                      <a:pPr marL="0" marR="0" fontAlgn="base">
                        <a:lnSpc>
                          <a:spcPts val="1650"/>
                        </a:lnSpc>
                        <a:spcBef>
                          <a:spcPts val="0"/>
                        </a:spcBef>
                        <a:spcAft>
                          <a:spcPts val="0"/>
                        </a:spcAft>
                      </a:pPr>
                      <a:r>
                        <a:rPr lang="en-US" sz="2300">
                          <a:effectLst/>
                          <a:latin typeface="Cabin" panose="020B0803050202020004" pitchFamily="34" charset="0"/>
                        </a:rPr>
                        <a:t>Automated Application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mn-ea"/>
                        </a:rPr>
                        <a:t>Multi-cloud</a:t>
                      </a:r>
                      <a:r>
                        <a:rPr lang="en-US" sz="2300" baseline="0" dirty="0" smtClean="0">
                          <a:effectLst/>
                          <a:latin typeface="Cabin" panose="020B0803050202020004" pitchFamily="34" charset="0"/>
                          <a:ea typeface="+mn-ea"/>
                        </a:rPr>
                        <a:t> Deployment with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http://bit.ly/1bF3CN6</a:t>
                      </a:r>
                      <a:endParaRPr lang="en-US" sz="2300" dirty="0">
                        <a:effectLst/>
                        <a:latin typeface="Cabin" panose="020B0803050202020004" pitchFamily="34" charset="0"/>
                        <a:ea typeface="Times New Roman" panose="02020603050405020304" pitchFamily="18" charset="0"/>
                      </a:endParaRPr>
                    </a:p>
                  </a:txBody>
                  <a:tcPr marL="57053" marR="57053" marT="0" marB="0"/>
                </a:tc>
              </a:tr>
              <a:tr h="538838">
                <a:tc rowSpan="2">
                  <a:txBody>
                    <a:bodyPr/>
                    <a:lstStyle/>
                    <a:p>
                      <a:pPr marL="0" marR="0" fontAlgn="base">
                        <a:lnSpc>
                          <a:spcPts val="1650"/>
                        </a:lnSpc>
                        <a:spcBef>
                          <a:spcPts val="0"/>
                        </a:spcBef>
                        <a:spcAft>
                          <a:spcPts val="0"/>
                        </a:spcAft>
                      </a:pPr>
                      <a:r>
                        <a:rPr lang="en-US" sz="2300">
                          <a:effectLst/>
                          <a:latin typeface="Cabin" panose="020B0803050202020004" pitchFamily="34" charset="0"/>
                        </a:rPr>
                        <a:t>Continuous Integration and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kern="1200" dirty="0">
                          <a:solidFill>
                            <a:schemeClr val="dk1"/>
                          </a:solidFill>
                          <a:effectLst/>
                          <a:latin typeface="Cabin" panose="020B0803050202020004" pitchFamily="34" charset="0"/>
                          <a:ea typeface="+mn-ea"/>
                          <a:cs typeface="+mn-cs"/>
                        </a:rPr>
                        <a:t>Next Generation Continuous Integration &amp; Deployment with </a:t>
                      </a:r>
                      <a:r>
                        <a:rPr lang="en-US" sz="2300" kern="1200" dirty="0" err="1">
                          <a:solidFill>
                            <a:schemeClr val="dk1"/>
                          </a:solidFill>
                          <a:effectLst/>
                          <a:latin typeface="Cabin" panose="020B0803050202020004" pitchFamily="34" charset="0"/>
                          <a:ea typeface="+mn-ea"/>
                          <a:cs typeface="+mn-cs"/>
                        </a:rPr>
                        <a:t>dotCloud’s</a:t>
                      </a:r>
                      <a:r>
                        <a:rPr lang="en-US" sz="2300" kern="1200" dirty="0">
                          <a:solidFill>
                            <a:schemeClr val="dk1"/>
                          </a:solidFill>
                          <a:effectLst/>
                          <a:latin typeface="Cabin" panose="020B0803050202020004" pitchFamily="34" charset="0"/>
                          <a:ea typeface="+mn-ea"/>
                          <a:cs typeface="+mn-cs"/>
                        </a:rPr>
                        <a:t> Docker and Strider</a:t>
                      </a: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http://bit.ly/ZwTfoy</a:t>
                      </a:r>
                      <a:endParaRPr lang="en-US" sz="2300" dirty="0">
                        <a:effectLst/>
                        <a:latin typeface="Cabin" panose="020B0803050202020004" pitchFamily="34" charset="0"/>
                        <a:ea typeface="Times New Roman" panose="02020603050405020304" pitchFamily="18" charset="0"/>
                      </a:endParaRPr>
                    </a:p>
                  </a:txBody>
                  <a:tcPr marL="57053" marR="57053" marT="0" marB="0"/>
                </a:tc>
              </a:tr>
              <a:tr h="863749">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smtClean="0">
                          <a:solidFill>
                            <a:schemeClr val="dk1"/>
                          </a:solidFill>
                          <a:effectLst/>
                          <a:latin typeface="Cabin" panose="020B0803050202020004" pitchFamily="34" charset="0"/>
                          <a:ea typeface="+mn-ea"/>
                          <a:cs typeface="+mn-cs"/>
                        </a:rPr>
                        <a:t>Testing Salt States Rapidly With Docker</a:t>
                      </a:r>
                    </a:p>
                    <a:p>
                      <a:pPr marL="0" marR="0" algn="l" defTabSz="914400" rtl="0" eaLnBrk="1" fontAlgn="base" latinLnBrk="0" hangingPunct="1">
                        <a:lnSpc>
                          <a:spcPts val="1650"/>
                        </a:lnSpc>
                        <a:spcBef>
                          <a:spcPts val="0"/>
                        </a:spcBef>
                        <a:spcAft>
                          <a:spcPts val="0"/>
                        </a:spcAft>
                      </a:pPr>
                      <a:endParaRPr lang="en-US" sz="2300" kern="1200" dirty="0">
                        <a:solidFill>
                          <a:schemeClr val="dk1"/>
                        </a:solidFill>
                        <a:effectLst/>
                        <a:latin typeface="Cabin" panose="020B0803050202020004" pitchFamily="34" charset="0"/>
                        <a:ea typeface="+mn-ea"/>
                        <a:cs typeface="+mn-cs"/>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http://bit.ly/1eFBtcm</a:t>
                      </a:r>
                      <a:endParaRPr lang="en-US" sz="2300" dirty="0">
                        <a:effectLst/>
                        <a:latin typeface="Cabin" panose="020B0803050202020004" pitchFamily="34" charset="0"/>
                        <a:ea typeface="Times New Roman" panose="02020603050405020304" pitchFamily="18" charset="0"/>
                      </a:endParaRPr>
                    </a:p>
                  </a:txBody>
                  <a:tcPr marL="57053" marR="57053" marT="0" marB="0"/>
                </a:tc>
              </a:tr>
              <a:tr h="1077673">
                <a:tc>
                  <a:txBody>
                    <a:bodyPr/>
                    <a:lstStyle/>
                    <a:p>
                      <a:pPr marL="0" marR="0" fontAlgn="base">
                        <a:lnSpc>
                          <a:spcPts val="1650"/>
                        </a:lnSpc>
                        <a:spcBef>
                          <a:spcPts val="0"/>
                        </a:spcBef>
                        <a:spcAft>
                          <a:spcPts val="0"/>
                        </a:spcAft>
                      </a:pPr>
                      <a:r>
                        <a:rPr lang="en-US" sz="2300">
                          <a:effectLst/>
                          <a:latin typeface="Cabin" panose="020B0803050202020004" pitchFamily="34" charset="0"/>
                        </a:rPr>
                        <a:t>Lightweight Desktop Virtualization</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u="sng" kern="1200" dirty="0">
                          <a:solidFill>
                            <a:schemeClr val="dk1"/>
                          </a:solidFill>
                          <a:effectLst/>
                          <a:latin typeface="Cabin" panose="020B0803050202020004" pitchFamily="34" charset="0"/>
                          <a:ea typeface="+mn-ea"/>
                          <a:cs typeface="+mn-cs"/>
                          <a:hlinkClick r:id="rId2" tooltip="Permalink to Docker Desktop: Your Desktop over ssh running inside of a Docker container"/>
                        </a:rPr>
                        <a:t>Docker Desktop: Your Desktop Over SSH Running Inside Of A Docker Container</a:t>
                      </a:r>
                      <a:endParaRPr lang="en-US" sz="2300" u="sng" kern="1200" dirty="0">
                        <a:solidFill>
                          <a:schemeClr val="dk1"/>
                        </a:solidFill>
                        <a:effectLst/>
                        <a:latin typeface="Cabin" panose="020B0803050202020004" pitchFamily="34" charset="0"/>
                        <a:ea typeface="+mn-ea"/>
                        <a:cs typeface="+mn-cs"/>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smtClean="0">
                          <a:effectLst/>
                          <a:latin typeface="Cabin" panose="020B0803050202020004" pitchFamily="34" charset="0"/>
                          <a:ea typeface="Times New Roman" panose="02020603050405020304" pitchFamily="18" charset="0"/>
                        </a:rPr>
                        <a:t>http://bit.ly/14RYL6x</a:t>
                      </a:r>
                      <a:endParaRPr lang="en-US" sz="2300" dirty="0">
                        <a:effectLst/>
                        <a:latin typeface="Cabin" panose="020B0803050202020004" pitchFamily="34" charset="0"/>
                        <a:ea typeface="Times New Roman" panose="02020603050405020304" pitchFamily="18" charset="0"/>
                      </a:endParaRPr>
                    </a:p>
                  </a:txBody>
                  <a:tcPr marL="57053" marR="57053" marT="0" marB="0"/>
                </a:tc>
              </a:tr>
            </a:tbl>
          </a:graphicData>
        </a:graphic>
      </p:graphicFrame>
    </p:spTree>
    <p:extLst>
      <p:ext uri="{BB962C8B-B14F-4D97-AF65-F5344CB8AC3E}">
        <p14:creationId xmlns:p14="http://schemas.microsoft.com/office/powerpoint/2010/main" val="196494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5400" y="4581244"/>
            <a:ext cx="10734759" cy="2609683"/>
          </a:xfrm>
        </p:spPr>
        <p:txBody>
          <a:bodyPr>
            <a:noAutofit/>
          </a:bodyPr>
          <a:lstStyle/>
          <a:p>
            <a:pPr marL="0" indent="0" algn="ctr">
              <a:buNone/>
            </a:pPr>
            <a:r>
              <a:rPr lang="ar-SY" sz="8102" b="1" dirty="0"/>
              <a:t>فقط لهون !!!!!!!!</a:t>
            </a:r>
            <a:endParaRPr lang="en-US" sz="9002" b="1" dirty="0"/>
          </a:p>
        </p:txBody>
      </p:sp>
    </p:spTree>
    <p:extLst>
      <p:ext uri="{BB962C8B-B14F-4D97-AF65-F5344CB8AC3E}">
        <p14:creationId xmlns:p14="http://schemas.microsoft.com/office/powerpoint/2010/main" val="2258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594634"/>
            <a:ext cx="2323284" cy="7295336"/>
          </a:xfrm>
          <a:prstGeom prst="rect">
            <a:avLst/>
          </a:prstGeom>
        </p:spPr>
      </p:pic>
      <p:sp>
        <p:nvSpPr>
          <p:cNvPr id="16" name="TextBox 15"/>
          <p:cNvSpPr txBox="1"/>
          <p:nvPr/>
        </p:nvSpPr>
        <p:spPr>
          <a:xfrm>
            <a:off x="4537075" y="5433119"/>
            <a:ext cx="9289032" cy="1015663"/>
          </a:xfrm>
          <a:prstGeom prst="rect">
            <a:avLst/>
          </a:prstGeom>
          <a:noFill/>
        </p:spPr>
        <p:txBody>
          <a:bodyPr wrap="square" rtlCol="0">
            <a:spAutoFit/>
          </a:bodyPr>
          <a:lstStyle/>
          <a:p>
            <a:pPr algn="ctr"/>
            <a:r>
              <a:rPr lang="tr-TR" sz="6000" dirty="0">
                <a:solidFill>
                  <a:schemeClr val="accent5">
                    <a:lumMod val="75000"/>
                  </a:schemeClr>
                </a:solidFill>
                <a:latin typeface="Novecento sans wide Book" pitchFamily="50" charset="-94"/>
              </a:rPr>
              <a:t>Thank You For Lıstenıng</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211" y="2155376"/>
            <a:ext cx="4036759" cy="3124411"/>
          </a:xfrm>
          <a:prstGeom prst="rect">
            <a:avLst/>
          </a:prstGeom>
        </p:spPr>
      </p:pic>
    </p:spTree>
    <p:extLst>
      <p:ext uri="{BB962C8B-B14F-4D97-AF65-F5344CB8AC3E}">
        <p14:creationId xmlns:p14="http://schemas.microsoft.com/office/powerpoint/2010/main" val="176286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Futures*</a:t>
            </a:r>
            <a:endParaRPr lang="en-US" dirty="0"/>
          </a:p>
        </p:txBody>
      </p:sp>
      <p:sp>
        <p:nvSpPr>
          <p:cNvPr id="3" name="Content Placeholder 2"/>
          <p:cNvSpPr>
            <a:spLocks noGrp="1"/>
          </p:cNvSpPr>
          <p:nvPr>
            <p:ph idx="1"/>
          </p:nvPr>
        </p:nvSpPr>
        <p:spPr>
          <a:xfrm>
            <a:off x="9717186" y="1690596"/>
            <a:ext cx="6706764" cy="5523579"/>
          </a:xfrm>
        </p:spPr>
        <p:txBody>
          <a:bodyPr>
            <a:noAutofit/>
          </a:bodyPr>
          <a:lstStyle/>
          <a:p>
            <a:r>
              <a:rPr lang="en-US" sz="2701" dirty="0"/>
              <a:t>Docker 0.7 (current release)</a:t>
            </a:r>
          </a:p>
          <a:p>
            <a:pPr lvl="1"/>
            <a:r>
              <a:rPr lang="en-US" sz="2400" dirty="0"/>
              <a:t>Fedora compatibility</a:t>
            </a:r>
          </a:p>
          <a:p>
            <a:pPr lvl="1"/>
            <a:r>
              <a:rPr lang="en-US" sz="2400" dirty="0"/>
              <a:t>Reduce kernel dependencies</a:t>
            </a:r>
          </a:p>
          <a:p>
            <a:pPr lvl="1"/>
            <a:r>
              <a:rPr lang="en-US" sz="2400" dirty="0"/>
              <a:t>Device </a:t>
            </a:r>
            <a:r>
              <a:rPr lang="en-US" sz="2400" dirty="0" err="1"/>
              <a:t>mapper</a:t>
            </a:r>
            <a:endParaRPr lang="en-US" sz="2400" dirty="0"/>
          </a:p>
          <a:p>
            <a:pPr lvl="1"/>
            <a:r>
              <a:rPr lang="en-US" sz="2400" dirty="0"/>
              <a:t>Container linking</a:t>
            </a:r>
          </a:p>
          <a:p>
            <a:r>
              <a:rPr lang="en-US" sz="2701" dirty="0"/>
              <a:t>Docker 0.8 (Dec)</a:t>
            </a:r>
          </a:p>
          <a:p>
            <a:pPr lvl="1"/>
            <a:r>
              <a:rPr lang="en-US" sz="2400" dirty="0"/>
              <a:t>Shrink  and stabilize Core</a:t>
            </a:r>
          </a:p>
          <a:p>
            <a:pPr lvl="1"/>
            <a:r>
              <a:rPr lang="en-US" sz="2400" dirty="0"/>
              <a:t>Provide stable, pluggable API</a:t>
            </a:r>
          </a:p>
          <a:p>
            <a:pPr lvl="1"/>
            <a:r>
              <a:rPr lang="en-US" sz="2400" dirty="0"/>
              <a:t>RHEL compatibility</a:t>
            </a:r>
          </a:p>
          <a:p>
            <a:pPr lvl="1"/>
            <a:r>
              <a:rPr lang="en-US" sz="2400" dirty="0"/>
              <a:t>Nested containers</a:t>
            </a:r>
          </a:p>
          <a:p>
            <a:pPr lvl="1"/>
            <a:r>
              <a:rPr lang="en-US" sz="2400" dirty="0"/>
              <a:t>Beam: Introspection API based on </a:t>
            </a:r>
            <a:r>
              <a:rPr lang="en-US" sz="2400" dirty="0" err="1"/>
              <a:t>Redis</a:t>
            </a:r>
            <a:endParaRPr lang="en-US" sz="2400" dirty="0"/>
          </a:p>
          <a:p>
            <a:pPr lvl="1"/>
            <a:r>
              <a:rPr lang="en-US" sz="2400" dirty="0"/>
              <a:t>expand snapshot management features for data volumes</a:t>
            </a:r>
          </a:p>
          <a:p>
            <a:pPr lvl="1"/>
            <a:r>
              <a:rPr lang="en-US" sz="2400" dirty="0"/>
              <a:t>We will consider this “production ready”</a:t>
            </a:r>
          </a:p>
          <a:p>
            <a:r>
              <a:rPr lang="en-US" dirty="0"/>
              <a:t>Docker 0.9 (Jan)</a:t>
            </a:r>
          </a:p>
          <a:p>
            <a:r>
              <a:rPr lang="en-US" dirty="0"/>
              <a:t>Docker 1.0 (Feb)</a:t>
            </a:r>
          </a:p>
          <a:p>
            <a:pPr lvl="1"/>
            <a:r>
              <a:rPr lang="en-US" sz="2400" dirty="0"/>
              <a:t>We will offer support for this product</a:t>
            </a:r>
          </a:p>
          <a:p>
            <a:pPr marL="85726" indent="0">
              <a:buNone/>
            </a:pPr>
            <a:endParaRPr lang="en-US" dirty="0"/>
          </a:p>
        </p:txBody>
      </p:sp>
      <p:sp>
        <p:nvSpPr>
          <p:cNvPr id="5" name="Oval 4"/>
          <p:cNvSpPr/>
          <p:nvPr/>
        </p:nvSpPr>
        <p:spPr>
          <a:xfrm>
            <a:off x="1661448" y="3269658"/>
            <a:ext cx="1996787" cy="1996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1500" dirty="0">
                <a:solidFill>
                  <a:prstClr val="white"/>
                </a:solidFill>
              </a:rPr>
              <a:t>Docker 0.1-0.6</a:t>
            </a:r>
          </a:p>
        </p:txBody>
      </p:sp>
      <p:sp>
        <p:nvSpPr>
          <p:cNvPr id="8" name="Hexagon 7"/>
          <p:cNvSpPr/>
          <p:nvPr/>
        </p:nvSpPr>
        <p:spPr>
          <a:xfrm>
            <a:off x="2307749" y="4539493"/>
            <a:ext cx="813185" cy="701022"/>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371874"/>
            <a:r>
              <a:rPr lang="en-US" sz="1050" dirty="0">
                <a:solidFill>
                  <a:prstClr val="white"/>
                </a:solidFill>
              </a:rPr>
              <a:t>AUFS</a:t>
            </a:r>
          </a:p>
        </p:txBody>
      </p:sp>
      <p:sp>
        <p:nvSpPr>
          <p:cNvPr id="9" name="10-Point Star 8"/>
          <p:cNvSpPr/>
          <p:nvPr/>
        </p:nvSpPr>
        <p:spPr>
          <a:xfrm>
            <a:off x="5670264" y="3221003"/>
            <a:ext cx="2034893" cy="2034893"/>
          </a:xfrm>
          <a:prstGeom prst="star1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1371874"/>
            <a:endParaRPr lang="en-US" sz="1500" dirty="0">
              <a:solidFill>
                <a:srgbClr val="253232"/>
              </a:solidFill>
            </a:endParaRPr>
          </a:p>
        </p:txBody>
      </p:sp>
      <p:sp>
        <p:nvSpPr>
          <p:cNvPr id="10" name="Oval 9"/>
          <p:cNvSpPr/>
          <p:nvPr/>
        </p:nvSpPr>
        <p:spPr>
          <a:xfrm>
            <a:off x="6210426" y="3761171"/>
            <a:ext cx="1006967" cy="954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1200" dirty="0">
                <a:solidFill>
                  <a:prstClr val="white"/>
                </a:solidFill>
              </a:rPr>
              <a:t>Docker 0.8+</a:t>
            </a:r>
          </a:p>
        </p:txBody>
      </p:sp>
      <p:sp>
        <p:nvSpPr>
          <p:cNvPr id="11" name="Hexagon 10"/>
          <p:cNvSpPr/>
          <p:nvPr/>
        </p:nvSpPr>
        <p:spPr>
          <a:xfrm>
            <a:off x="2155322" y="3415348"/>
            <a:ext cx="813185" cy="701022"/>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371874"/>
            <a:r>
              <a:rPr lang="en-US" sz="1050" dirty="0">
                <a:solidFill>
                  <a:prstClr val="white"/>
                </a:solidFill>
              </a:rPr>
              <a:t>LXC</a:t>
            </a:r>
          </a:p>
        </p:txBody>
      </p:sp>
      <p:sp>
        <p:nvSpPr>
          <p:cNvPr id="12" name="Right Arrow 11"/>
          <p:cNvSpPr/>
          <p:nvPr/>
        </p:nvSpPr>
        <p:spPr>
          <a:xfrm>
            <a:off x="3791612" y="4116369"/>
            <a:ext cx="1467105" cy="599368"/>
          </a:xfrm>
          <a:prstGeom prst="rightArrow">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14" name="Hexagon 13"/>
          <p:cNvSpPr/>
          <p:nvPr/>
        </p:nvSpPr>
        <p:spPr>
          <a:xfrm rot="2609277">
            <a:off x="7401287" y="4733470"/>
            <a:ext cx="712528" cy="59690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371874"/>
            <a:r>
              <a:rPr lang="en-US" sz="1050" dirty="0">
                <a:solidFill>
                  <a:prstClr val="white"/>
                </a:solidFill>
              </a:rPr>
              <a:t>Device</a:t>
            </a:r>
          </a:p>
          <a:p>
            <a:pPr algn="ctr" defTabSz="1371874"/>
            <a:r>
              <a:rPr lang="en-US" sz="1050" dirty="0">
                <a:solidFill>
                  <a:prstClr val="white"/>
                </a:solidFill>
              </a:rPr>
              <a:t>Mapper</a:t>
            </a:r>
          </a:p>
        </p:txBody>
      </p:sp>
      <p:sp>
        <p:nvSpPr>
          <p:cNvPr id="15" name="Hexagon 14"/>
          <p:cNvSpPr/>
          <p:nvPr/>
        </p:nvSpPr>
        <p:spPr>
          <a:xfrm rot="4058513">
            <a:off x="6772035" y="5179510"/>
            <a:ext cx="712528" cy="59690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371874"/>
            <a:r>
              <a:rPr lang="en-US" sz="1050" dirty="0">
                <a:solidFill>
                  <a:prstClr val="white"/>
                </a:solidFill>
              </a:rPr>
              <a:t>LXC</a:t>
            </a:r>
          </a:p>
        </p:txBody>
      </p:sp>
      <p:sp>
        <p:nvSpPr>
          <p:cNvPr id="16" name="Hexagon 15"/>
          <p:cNvSpPr/>
          <p:nvPr/>
        </p:nvSpPr>
        <p:spPr>
          <a:xfrm rot="19298191">
            <a:off x="5277884" y="4715293"/>
            <a:ext cx="712528" cy="59690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371874"/>
            <a:r>
              <a:rPr lang="en-US" sz="1050" dirty="0">
                <a:solidFill>
                  <a:prstClr val="white"/>
                </a:solidFill>
              </a:rPr>
              <a:t>LIBVIRT</a:t>
            </a:r>
          </a:p>
        </p:txBody>
      </p:sp>
      <p:sp>
        <p:nvSpPr>
          <p:cNvPr id="17" name="Hexagon 16"/>
          <p:cNvSpPr/>
          <p:nvPr/>
        </p:nvSpPr>
        <p:spPr>
          <a:xfrm rot="17236047">
            <a:off x="5982238" y="5193725"/>
            <a:ext cx="712528" cy="59690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371874"/>
            <a:r>
              <a:rPr lang="en-US" sz="1050" dirty="0">
                <a:solidFill>
                  <a:prstClr val="white"/>
                </a:solidFill>
              </a:rPr>
              <a:t>JAILS</a:t>
            </a:r>
          </a:p>
        </p:txBody>
      </p:sp>
      <p:sp>
        <p:nvSpPr>
          <p:cNvPr id="18" name="Hexagon 17"/>
          <p:cNvSpPr/>
          <p:nvPr/>
        </p:nvSpPr>
        <p:spPr>
          <a:xfrm rot="19851628">
            <a:off x="7469593" y="3168306"/>
            <a:ext cx="712528" cy="59690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371874"/>
            <a:r>
              <a:rPr lang="en-US" sz="1050" dirty="0" err="1">
                <a:solidFill>
                  <a:prstClr val="white"/>
                </a:solidFill>
              </a:rPr>
              <a:t>SELinux</a:t>
            </a:r>
            <a:endParaRPr lang="en-US" sz="1050" dirty="0">
              <a:solidFill>
                <a:prstClr val="white"/>
              </a:solidFill>
            </a:endParaRPr>
          </a:p>
        </p:txBody>
      </p:sp>
      <p:sp>
        <p:nvSpPr>
          <p:cNvPr id="19" name="Hexagon 18"/>
          <p:cNvSpPr/>
          <p:nvPr/>
        </p:nvSpPr>
        <p:spPr>
          <a:xfrm rot="2492591">
            <a:off x="5291302" y="3184445"/>
            <a:ext cx="712528" cy="59690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371874"/>
            <a:r>
              <a:rPr lang="en-US" sz="1050" dirty="0">
                <a:solidFill>
                  <a:prstClr val="white"/>
                </a:solidFill>
              </a:rPr>
              <a:t>Service</a:t>
            </a:r>
          </a:p>
          <a:p>
            <a:pPr algn="ctr" defTabSz="1371874"/>
            <a:r>
              <a:rPr lang="en-US" sz="1050" dirty="0">
                <a:solidFill>
                  <a:prstClr val="white"/>
                </a:solidFill>
              </a:rPr>
              <a:t>Discover</a:t>
            </a:r>
          </a:p>
        </p:txBody>
      </p:sp>
      <p:sp>
        <p:nvSpPr>
          <p:cNvPr id="20" name="TextBox 19"/>
          <p:cNvSpPr txBox="1"/>
          <p:nvPr/>
        </p:nvSpPr>
        <p:spPr>
          <a:xfrm>
            <a:off x="1372155" y="9578480"/>
            <a:ext cx="14005565" cy="461665"/>
          </a:xfrm>
          <a:prstGeom prst="rect">
            <a:avLst/>
          </a:prstGeom>
          <a:noFill/>
        </p:spPr>
        <p:txBody>
          <a:bodyPr wrap="none" rtlCol="0">
            <a:spAutoFit/>
          </a:bodyPr>
          <a:lstStyle/>
          <a:p>
            <a:pPr defTabSz="1371874"/>
            <a:r>
              <a:rPr lang="en-US" sz="2400" dirty="0">
                <a:solidFill>
                  <a:srgbClr val="394D54"/>
                </a:solidFill>
              </a:rPr>
              <a:t>* We shoot for time based releases (1x/5wks), features are targeted, but not guaranteed for particular releases</a:t>
            </a:r>
          </a:p>
        </p:txBody>
      </p:sp>
    </p:spTree>
    <p:extLst>
      <p:ext uri="{BB962C8B-B14F-4D97-AF65-F5344CB8AC3E}">
        <p14:creationId xmlns:p14="http://schemas.microsoft.com/office/powerpoint/2010/main" val="63450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Advanced topics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Data</a:t>
            </a:r>
          </a:p>
          <a:p>
            <a:pPr lvl="1"/>
            <a:r>
              <a:rPr lang="en-US" dirty="0" smtClean="0"/>
              <a:t>Today: Externally mounted volumes</a:t>
            </a:r>
          </a:p>
          <a:p>
            <a:pPr lvl="2"/>
            <a:r>
              <a:rPr lang="en-US" dirty="0" smtClean="0"/>
              <a:t>Share volumes between containers</a:t>
            </a:r>
          </a:p>
          <a:p>
            <a:pPr lvl="2"/>
            <a:r>
              <a:rPr lang="en-US" dirty="0" smtClean="0"/>
              <a:t>Share volume between a containers and underlying hosts</a:t>
            </a:r>
          </a:p>
          <a:p>
            <a:pPr lvl="3"/>
            <a:r>
              <a:rPr lang="en-US" dirty="0" smtClean="0"/>
              <a:t>high-performance </a:t>
            </a:r>
            <a:r>
              <a:rPr lang="en-US" dirty="0"/>
              <a:t>storage backend for your production </a:t>
            </a:r>
            <a:r>
              <a:rPr lang="en-US" dirty="0" smtClean="0"/>
              <a:t>database</a:t>
            </a:r>
          </a:p>
          <a:p>
            <a:pPr lvl="3"/>
            <a:r>
              <a:rPr lang="en-US" dirty="0" smtClean="0"/>
              <a:t>making </a:t>
            </a:r>
            <a:r>
              <a:rPr lang="en-US" dirty="0"/>
              <a:t>live development changes available to a container, etc</a:t>
            </a:r>
            <a:r>
              <a:rPr lang="en-US" dirty="0" smtClean="0"/>
              <a:t>.</a:t>
            </a:r>
          </a:p>
          <a:p>
            <a:pPr lvl="2"/>
            <a:r>
              <a:rPr lang="en-US" dirty="0" smtClean="0"/>
              <a:t>Optional: specify memory limit for containers, CPU priority</a:t>
            </a:r>
          </a:p>
          <a:p>
            <a:pPr lvl="2"/>
            <a:r>
              <a:rPr lang="en-US" dirty="0" smtClean="0"/>
              <a:t>Device mapper/ LVM snapshots in 0.7</a:t>
            </a:r>
          </a:p>
          <a:p>
            <a:pPr lvl="1"/>
            <a:r>
              <a:rPr lang="en-US" dirty="0" smtClean="0"/>
              <a:t>Futures:</a:t>
            </a:r>
          </a:p>
          <a:p>
            <a:pPr lvl="2"/>
            <a:r>
              <a:rPr lang="en-US" dirty="0" smtClean="0"/>
              <a:t>I/O limits</a:t>
            </a:r>
          </a:p>
          <a:p>
            <a:pPr lvl="2"/>
            <a:r>
              <a:rPr lang="en-US" dirty="0" smtClean="0"/>
              <a:t>Container resource monitoring (CPU &amp; memory usage)</a:t>
            </a:r>
          </a:p>
          <a:p>
            <a:pPr lvl="2"/>
            <a:r>
              <a:rPr lang="en-US" dirty="0" smtClean="0"/>
              <a:t>Orchestration (linking &amp; synchronization between containers)</a:t>
            </a:r>
          </a:p>
          <a:p>
            <a:pPr lvl="2"/>
            <a:r>
              <a:rPr lang="en-US" dirty="0" smtClean="0"/>
              <a:t>Cluster orchestration (multi-host environment) </a:t>
            </a:r>
            <a:endParaRPr lang="en-US" dirty="0"/>
          </a:p>
          <a:p>
            <a:r>
              <a:rPr lang="en-US" dirty="0" smtClean="0"/>
              <a:t>Networking</a:t>
            </a:r>
          </a:p>
          <a:p>
            <a:pPr lvl="1"/>
            <a:r>
              <a:rPr lang="en-US" dirty="0" smtClean="0"/>
              <a:t>Supported today:</a:t>
            </a:r>
          </a:p>
          <a:p>
            <a:pPr lvl="2"/>
            <a:r>
              <a:rPr lang="en-US" dirty="0" smtClean="0"/>
              <a:t>UDP/TCP port allocation to containers</a:t>
            </a:r>
          </a:p>
          <a:p>
            <a:pPr lvl="3"/>
            <a:r>
              <a:rPr lang="en-US" dirty="0"/>
              <a:t>specify </a:t>
            </a:r>
            <a:r>
              <a:rPr lang="en-US" i="1" dirty="0"/>
              <a:t>which</a:t>
            </a:r>
            <a:r>
              <a:rPr lang="en-US" dirty="0"/>
              <a:t> public port to redirect. If you don’t specify a public port, D</a:t>
            </a:r>
            <a:r>
              <a:rPr lang="en-US" dirty="0" smtClean="0"/>
              <a:t>ocker </a:t>
            </a:r>
            <a:r>
              <a:rPr lang="en-US" dirty="0"/>
              <a:t>will revert to allocating a random public port</a:t>
            </a:r>
            <a:r>
              <a:rPr lang="en-US" dirty="0" smtClean="0"/>
              <a:t>.</a:t>
            </a:r>
          </a:p>
          <a:p>
            <a:pPr lvl="3"/>
            <a:r>
              <a:rPr lang="en-US" dirty="0" smtClean="0"/>
              <a:t>Docker uses </a:t>
            </a:r>
            <a:r>
              <a:rPr lang="en-US" dirty="0" err="1" smtClean="0"/>
              <a:t>IPtables</a:t>
            </a:r>
            <a:r>
              <a:rPr lang="en-US" dirty="0" smtClean="0"/>
              <a:t>/</a:t>
            </a:r>
            <a:r>
              <a:rPr lang="en-US" dirty="0" err="1" smtClean="0"/>
              <a:t>netfilter</a:t>
            </a:r>
            <a:endParaRPr lang="en-US" dirty="0" smtClean="0"/>
          </a:p>
          <a:p>
            <a:pPr lvl="2"/>
            <a:r>
              <a:rPr lang="en-US" dirty="0" smtClean="0"/>
              <a:t>IP allocation to containers</a:t>
            </a:r>
          </a:p>
          <a:p>
            <a:pPr lvl="3"/>
            <a:r>
              <a:rPr lang="en-US" dirty="0" smtClean="0"/>
              <a:t>Docker uses virtual </a:t>
            </a:r>
            <a:r>
              <a:rPr lang="en-US" dirty="0"/>
              <a:t>interfaces</a:t>
            </a:r>
            <a:r>
              <a:rPr lang="en-US" dirty="0" smtClean="0"/>
              <a:t>, </a:t>
            </a:r>
            <a:r>
              <a:rPr lang="en-US" dirty="0"/>
              <a:t>network bridge, </a:t>
            </a:r>
            <a:endParaRPr lang="en-US" dirty="0" smtClean="0"/>
          </a:p>
          <a:p>
            <a:pPr lvl="2"/>
            <a:endParaRPr lang="en-US" dirty="0" smtClean="0"/>
          </a:p>
          <a:p>
            <a:pPr lvl="1"/>
            <a:r>
              <a:rPr lang="en-US" dirty="0" smtClean="0"/>
              <a:t>Futures:</a:t>
            </a:r>
          </a:p>
          <a:p>
            <a:pPr lvl="2"/>
            <a:r>
              <a:rPr lang="en-US" dirty="0" smtClean="0"/>
              <a:t>See Pipework (Upstream) : </a:t>
            </a:r>
            <a:r>
              <a:rPr lang="en-US" b="1" dirty="0" smtClean="0"/>
              <a:t>Software-Defined Networking for Linux Containers (</a:t>
            </a:r>
            <a:r>
              <a:rPr lang="en-US" dirty="0">
                <a:hlinkClick r:id="rId2"/>
              </a:rPr>
              <a:t>https://</a:t>
            </a:r>
            <a:r>
              <a:rPr lang="en-US" dirty="0" smtClean="0">
                <a:hlinkClick r:id="rId2"/>
              </a:rPr>
              <a:t>github.com/jpetazzo/pipework</a:t>
            </a:r>
            <a:r>
              <a:rPr lang="en-US" dirty="0"/>
              <a:t>)</a:t>
            </a:r>
            <a:endParaRPr lang="en-US" b="1" dirty="0" smtClean="0"/>
          </a:p>
          <a:p>
            <a:pPr lvl="2"/>
            <a:r>
              <a:rPr lang="en-US" dirty="0" smtClean="0"/>
              <a:t>Certain pipework concepts will move from upstream to part of core Docker</a:t>
            </a:r>
          </a:p>
          <a:p>
            <a:pPr lvl="2"/>
            <a:r>
              <a:rPr lang="en-US" dirty="0" smtClean="0"/>
              <a:t>Additional capabilities come with </a:t>
            </a:r>
            <a:r>
              <a:rPr lang="en-US" dirty="0" err="1" smtClean="0"/>
              <a:t>libvirt</a:t>
            </a:r>
            <a:r>
              <a:rPr lang="en-US" dirty="0" smtClean="0"/>
              <a:t> support in 0.8-0.9 timeframe</a:t>
            </a:r>
          </a:p>
          <a:p>
            <a:pPr lvl="2"/>
            <a:endParaRPr lang="en-US" dirty="0"/>
          </a:p>
        </p:txBody>
      </p:sp>
    </p:spTree>
    <p:extLst>
      <p:ext uri="{BB962C8B-B14F-4D97-AF65-F5344CB8AC3E}">
        <p14:creationId xmlns:p14="http://schemas.microsoft.com/office/powerpoint/2010/main" val="333871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OpenStack</a:t>
            </a:r>
            <a:r>
              <a:rPr lang="en-US" dirty="0" smtClean="0"/>
              <a:t> / Docker</a:t>
            </a:r>
            <a:endParaRPr lang="en-US" dirty="0"/>
          </a:p>
        </p:txBody>
      </p:sp>
      <p:sp>
        <p:nvSpPr>
          <p:cNvPr id="3" name="Subtitle 2"/>
          <p:cNvSpPr>
            <a:spLocks noGrp="1"/>
          </p:cNvSpPr>
          <p:nvPr>
            <p:ph type="subTitle" idx="1"/>
          </p:nvPr>
        </p:nvSpPr>
        <p:spPr/>
        <p:txBody>
          <a:bodyPr/>
          <a:lstStyle/>
          <a:p>
            <a:r>
              <a:rPr lang="en-US" dirty="0" smtClean="0"/>
              <a:t>New hypervisor to enable Nova to deploy Linux containers</a:t>
            </a:r>
            <a:endParaRPr lang="en-US" dirty="0"/>
          </a:p>
        </p:txBody>
      </p:sp>
    </p:spTree>
    <p:extLst>
      <p:ext uri="{BB962C8B-B14F-4D97-AF65-F5344CB8AC3E}">
        <p14:creationId xmlns:p14="http://schemas.microsoft.com/office/powerpoint/2010/main" val="179117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1" dirty="0"/>
              <a:t>Why Docker + </a:t>
            </a:r>
            <a:r>
              <a:rPr lang="en-US" sz="5401" dirty="0" err="1"/>
              <a:t>OpenStack</a:t>
            </a:r>
            <a:endParaRPr lang="en-US" sz="3601" dirty="0"/>
          </a:p>
        </p:txBody>
      </p:sp>
      <p:sp>
        <p:nvSpPr>
          <p:cNvPr id="3" name="Content Placeholder 2"/>
          <p:cNvSpPr>
            <a:spLocks noGrp="1"/>
          </p:cNvSpPr>
          <p:nvPr>
            <p:ph idx="1"/>
          </p:nvPr>
        </p:nvSpPr>
        <p:spPr/>
        <p:txBody>
          <a:bodyPr/>
          <a:lstStyle/>
          <a:p>
            <a:r>
              <a:rPr lang="en-US" dirty="0" smtClean="0"/>
              <a:t>Alternative to VMs within </a:t>
            </a:r>
            <a:r>
              <a:rPr lang="en-US" dirty="0" err="1" smtClean="0"/>
              <a:t>OpenStack</a:t>
            </a:r>
            <a:r>
              <a:rPr lang="en-US" dirty="0" smtClean="0"/>
              <a:t>-today</a:t>
            </a:r>
          </a:p>
          <a:p>
            <a:r>
              <a:rPr lang="en-US" dirty="0" smtClean="0"/>
              <a:t>Easier deployment of </a:t>
            </a:r>
            <a:r>
              <a:rPr lang="en-US" dirty="0" err="1" smtClean="0"/>
              <a:t>OpenStack</a:t>
            </a:r>
            <a:r>
              <a:rPr lang="en-US" dirty="0" smtClean="0"/>
              <a:t> itself-near future</a:t>
            </a:r>
          </a:p>
          <a:p>
            <a:r>
              <a:rPr lang="en-US" dirty="0" smtClean="0"/>
              <a:t>Cross cloud application deployment</a:t>
            </a:r>
          </a:p>
          <a:p>
            <a:r>
              <a:rPr lang="en-US" dirty="0" smtClean="0"/>
              <a:t>At </a:t>
            </a:r>
            <a:r>
              <a:rPr lang="en-US" dirty="0" err="1" smtClean="0"/>
              <a:t>OpenStack</a:t>
            </a:r>
            <a:r>
              <a:rPr lang="en-US" dirty="0" smtClean="0"/>
              <a:t> Summit we will show:</a:t>
            </a:r>
          </a:p>
          <a:p>
            <a:pPr lvl="1"/>
            <a:r>
              <a:rPr lang="en-US" dirty="0" smtClean="0"/>
              <a:t>Building and testing an application from source</a:t>
            </a:r>
          </a:p>
          <a:p>
            <a:pPr lvl="1"/>
            <a:r>
              <a:rPr lang="en-US" dirty="0" smtClean="0"/>
              <a:t>Running on a laptop</a:t>
            </a:r>
          </a:p>
          <a:p>
            <a:pPr lvl="1"/>
            <a:r>
              <a:rPr lang="en-US" dirty="0" smtClean="0"/>
              <a:t>Running it, without modification or noticeable downtime, on a public cloud</a:t>
            </a:r>
          </a:p>
          <a:p>
            <a:pPr lvl="1"/>
            <a:r>
              <a:rPr lang="en-US" dirty="0" smtClean="0"/>
              <a:t>Running it, without modification or noticeable downtime, on an </a:t>
            </a:r>
            <a:r>
              <a:rPr lang="en-US" dirty="0" err="1" smtClean="0"/>
              <a:t>openstack</a:t>
            </a:r>
            <a:r>
              <a:rPr lang="en-US" dirty="0" smtClean="0"/>
              <a:t> cluster</a:t>
            </a:r>
          </a:p>
          <a:p>
            <a:pPr lvl="1"/>
            <a:r>
              <a:rPr lang="en-US" dirty="0" smtClean="0"/>
              <a:t>Doing all of the above using Nova, Glance and Horizon</a:t>
            </a:r>
          </a:p>
          <a:p>
            <a:r>
              <a:rPr lang="en-US" dirty="0" smtClean="0"/>
              <a:t>Containers orchestration with </a:t>
            </a:r>
            <a:r>
              <a:rPr lang="en-US" dirty="0" err="1" smtClean="0"/>
              <a:t>OpenStack</a:t>
            </a:r>
            <a:r>
              <a:rPr lang="en-US" dirty="0" smtClean="0"/>
              <a:t> Heat (Demo at summit) </a:t>
            </a:r>
          </a:p>
          <a:p>
            <a:pPr marL="0" indent="0">
              <a:buNone/>
            </a:pPr>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305081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 new hypervisor?</a:t>
            </a:r>
            <a:endParaRPr lang="en-US" dirty="0"/>
          </a:p>
        </p:txBody>
      </p:sp>
      <p:sp>
        <p:nvSpPr>
          <p:cNvPr id="3" name="Content Placeholder 2"/>
          <p:cNvSpPr>
            <a:spLocks noGrp="1"/>
          </p:cNvSpPr>
          <p:nvPr>
            <p:ph idx="1"/>
          </p:nvPr>
        </p:nvSpPr>
        <p:spPr/>
        <p:txBody>
          <a:bodyPr/>
          <a:lstStyle/>
          <a:p>
            <a:r>
              <a:rPr lang="en-US" dirty="0" smtClean="0"/>
              <a:t>Nova a computing controller for </a:t>
            </a:r>
            <a:r>
              <a:rPr lang="en-US" dirty="0" err="1" smtClean="0"/>
              <a:t>OpenStack</a:t>
            </a:r>
            <a:endParaRPr lang="en-US" dirty="0" smtClean="0"/>
          </a:p>
          <a:p>
            <a:r>
              <a:rPr lang="en-US" dirty="0" smtClean="0"/>
              <a:t>Nova support for containers is minimal (via </a:t>
            </a:r>
            <a:r>
              <a:rPr lang="en-US" dirty="0" err="1" smtClean="0"/>
              <a:t>LibVirt</a:t>
            </a:r>
            <a:r>
              <a:rPr lang="en-US" dirty="0" smtClean="0"/>
              <a:t>)</a:t>
            </a:r>
          </a:p>
          <a:p>
            <a:r>
              <a:rPr lang="en-US" dirty="0" smtClean="0"/>
              <a:t>Enables control of Docker through </a:t>
            </a:r>
            <a:r>
              <a:rPr lang="en-US" dirty="0" err="1" smtClean="0"/>
              <a:t>OpenStack</a:t>
            </a:r>
            <a:r>
              <a:rPr lang="en-US" dirty="0"/>
              <a:t> </a:t>
            </a:r>
            <a:r>
              <a:rPr lang="en-US" dirty="0" smtClean="0"/>
              <a:t>projects </a:t>
            </a:r>
            <a:r>
              <a:rPr lang="en-US" sz="3601" dirty="0"/>
              <a:t>(ex: deploy containers via Horizon Web UI)</a:t>
            </a:r>
          </a:p>
        </p:txBody>
      </p:sp>
    </p:spTree>
    <p:extLst>
      <p:ext uri="{BB962C8B-B14F-4D97-AF65-F5344CB8AC3E}">
        <p14:creationId xmlns:p14="http://schemas.microsoft.com/office/powerpoint/2010/main" val="48152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96667"/>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Challenge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3240626"/>
            <a:ext cx="1168254" cy="9003175"/>
          </a:xfrm>
          <a:prstGeom prst="rect">
            <a:avLst/>
          </a:prstGeom>
        </p:spPr>
      </p:pic>
      <p:sp>
        <p:nvSpPr>
          <p:cNvPr id="32"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33" name="Rectangle 2"/>
          <p:cNvSpPr>
            <a:spLocks/>
          </p:cNvSpPr>
          <p:nvPr/>
        </p:nvSpPr>
        <p:spPr bwMode="auto">
          <a:xfrm>
            <a:off x="3246028" y="2461292"/>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34" name="Rectangle 3"/>
          <p:cNvSpPr>
            <a:spLocks/>
          </p:cNvSpPr>
          <p:nvPr/>
        </p:nvSpPr>
        <p:spPr bwMode="auto">
          <a:xfrm>
            <a:off x="8484642" y="3713008"/>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35" name="Rectangle 4"/>
          <p:cNvSpPr>
            <a:spLocks/>
          </p:cNvSpPr>
          <p:nvPr/>
        </p:nvSpPr>
        <p:spPr bwMode="auto">
          <a:xfrm>
            <a:off x="7927095" y="1932983"/>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36" name="Rectangle 5"/>
          <p:cNvSpPr>
            <a:spLocks/>
          </p:cNvSpPr>
          <p:nvPr/>
        </p:nvSpPr>
        <p:spPr bwMode="auto">
          <a:xfrm>
            <a:off x="11073982" y="2561713"/>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37" name="Rectangle 6"/>
          <p:cNvSpPr>
            <a:spLocks/>
          </p:cNvSpPr>
          <p:nvPr/>
        </p:nvSpPr>
        <p:spPr bwMode="auto">
          <a:xfrm>
            <a:off x="13141188" y="2566350"/>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38" name="Rectangle 7"/>
          <p:cNvSpPr>
            <a:spLocks/>
          </p:cNvSpPr>
          <p:nvPr/>
        </p:nvSpPr>
        <p:spPr bwMode="auto">
          <a:xfrm>
            <a:off x="2796149" y="3903156"/>
            <a:ext cx="315471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Background workers</a:t>
            </a:r>
          </a:p>
        </p:txBody>
      </p:sp>
      <p:sp>
        <p:nvSpPr>
          <p:cNvPr id="39" name="Rectangle 8"/>
          <p:cNvSpPr>
            <a:spLocks/>
          </p:cNvSpPr>
          <p:nvPr/>
        </p:nvSpPr>
        <p:spPr bwMode="auto">
          <a:xfrm>
            <a:off x="12622556" y="4634066"/>
            <a:ext cx="1981312"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API endpoint</a:t>
            </a:r>
          </a:p>
        </p:txBody>
      </p:sp>
      <p:sp>
        <p:nvSpPr>
          <p:cNvPr id="40" name="Rectangle 9"/>
          <p:cNvSpPr>
            <a:spLocks/>
          </p:cNvSpPr>
          <p:nvPr/>
        </p:nvSpPr>
        <p:spPr bwMode="auto">
          <a:xfrm>
            <a:off x="1611426" y="2763110"/>
            <a:ext cx="4982441"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nginx</a:t>
            </a:r>
            <a:r>
              <a:rPr lang="en-US" sz="1577" dirty="0">
                <a:solidFill>
                  <a:srgbClr val="282828"/>
                </a:solidFill>
                <a:ea typeface="Gill Sans" charset="0"/>
                <a:cs typeface="Gill Sans" charset="0"/>
              </a:rPr>
              <a:t> 1.5 + </a:t>
            </a:r>
            <a:r>
              <a:rPr lang="en-US" sz="1577" dirty="0" err="1">
                <a:solidFill>
                  <a:srgbClr val="282828"/>
                </a:solidFill>
                <a:ea typeface="Gill Sans" charset="0"/>
                <a:cs typeface="Gill Sans" charset="0"/>
              </a:rPr>
              <a:t>modsecurity</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openssl</a:t>
            </a:r>
            <a:r>
              <a:rPr lang="en-US" sz="1577" dirty="0">
                <a:solidFill>
                  <a:srgbClr val="282828"/>
                </a:solidFill>
                <a:ea typeface="Gill Sans" charset="0"/>
                <a:cs typeface="Gill Sans" charset="0"/>
              </a:rPr>
              <a:t> + bootstrap 2</a:t>
            </a:r>
          </a:p>
        </p:txBody>
      </p:sp>
      <p:sp>
        <p:nvSpPr>
          <p:cNvPr id="41" name="Rectangle 10"/>
          <p:cNvSpPr>
            <a:spLocks/>
          </p:cNvSpPr>
          <p:nvPr/>
        </p:nvSpPr>
        <p:spPr bwMode="auto">
          <a:xfrm>
            <a:off x="7462518" y="2520553"/>
            <a:ext cx="2043829"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 + pgv8 + v8</a:t>
            </a:r>
          </a:p>
        </p:txBody>
      </p:sp>
      <p:sp>
        <p:nvSpPr>
          <p:cNvPr id="42" name="Rectangle 11"/>
          <p:cNvSpPr>
            <a:spLocks/>
          </p:cNvSpPr>
          <p:nvPr/>
        </p:nvSpPr>
        <p:spPr bwMode="auto">
          <a:xfrm>
            <a:off x="12934977" y="3079922"/>
            <a:ext cx="3004027"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hadoop</a:t>
            </a:r>
            <a:r>
              <a:rPr lang="en-US" sz="1577" dirty="0">
                <a:solidFill>
                  <a:srgbClr val="282828"/>
                </a:solidFill>
                <a:ea typeface="Gill Sans" charset="0"/>
                <a:cs typeface="Gill Sans" charset="0"/>
              </a:rPr>
              <a:t> + hive + thrift + </a:t>
            </a:r>
            <a:r>
              <a:rPr lang="en-US" sz="1577" dirty="0" err="1">
                <a:solidFill>
                  <a:srgbClr val="282828"/>
                </a:solidFill>
                <a:ea typeface="Gill Sans" charset="0"/>
                <a:cs typeface="Gill Sans" charset="0"/>
              </a:rPr>
              <a:t>OpenJDK</a:t>
            </a:r>
            <a:endParaRPr lang="en-US" sz="1577" dirty="0">
              <a:solidFill>
                <a:srgbClr val="282828"/>
              </a:solidFill>
              <a:ea typeface="Gill Sans" charset="0"/>
              <a:cs typeface="Gill Sans" charset="0"/>
            </a:endParaRPr>
          </a:p>
        </p:txBody>
      </p:sp>
      <p:sp>
        <p:nvSpPr>
          <p:cNvPr id="43" name="Rectangle 12"/>
          <p:cNvSpPr>
            <a:spLocks/>
          </p:cNvSpPr>
          <p:nvPr/>
        </p:nvSpPr>
        <p:spPr bwMode="auto">
          <a:xfrm>
            <a:off x="7075923" y="4231719"/>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Ruby + Rails + sass + Unicorn</a:t>
            </a:r>
          </a:p>
        </p:txBody>
      </p:sp>
      <p:sp>
        <p:nvSpPr>
          <p:cNvPr id="44" name="Rectangle 13"/>
          <p:cNvSpPr>
            <a:spLocks/>
          </p:cNvSpPr>
          <p:nvPr/>
        </p:nvSpPr>
        <p:spPr bwMode="auto">
          <a:xfrm>
            <a:off x="9102133" y="3086714"/>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-sentinel</a:t>
            </a:r>
          </a:p>
        </p:txBody>
      </p:sp>
      <p:sp>
        <p:nvSpPr>
          <p:cNvPr id="45" name="Rectangle 14"/>
          <p:cNvSpPr>
            <a:spLocks/>
          </p:cNvSpPr>
          <p:nvPr/>
        </p:nvSpPr>
        <p:spPr bwMode="auto">
          <a:xfrm>
            <a:off x="1286271" y="4349802"/>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3.0 + celery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libcurl</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ffmpeg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libopencv</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nodejs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phantomjs</a:t>
            </a:r>
            <a:endParaRPr lang="en-US" sz="1577" dirty="0">
              <a:solidFill>
                <a:srgbClr val="282828"/>
              </a:solidFill>
              <a:ea typeface="Gill Sans" charset="0"/>
              <a:cs typeface="Gill Sans" charset="0"/>
            </a:endParaRPr>
          </a:p>
        </p:txBody>
      </p:sp>
      <p:sp>
        <p:nvSpPr>
          <p:cNvPr id="46" name="Rectangle 15"/>
          <p:cNvSpPr>
            <a:spLocks/>
          </p:cNvSpPr>
          <p:nvPr/>
        </p:nvSpPr>
        <p:spPr bwMode="auto">
          <a:xfrm>
            <a:off x="10764793" y="4974161"/>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2.7 + Flask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celery + </a:t>
            </a:r>
            <a:r>
              <a:rPr lang="en-US" sz="1577" dirty="0" err="1">
                <a:solidFill>
                  <a:srgbClr val="282828"/>
                </a:solidFill>
                <a:ea typeface="Gill Sans" charset="0"/>
                <a:cs typeface="Gill Sans" charset="0"/>
              </a:rPr>
              <a:t>psycopg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-client</a:t>
            </a:r>
          </a:p>
        </p:txBody>
      </p:sp>
      <p:sp>
        <p:nvSpPr>
          <p:cNvPr id="73" name="Rectangle 16"/>
          <p:cNvSpPr>
            <a:spLocks/>
          </p:cNvSpPr>
          <p:nvPr/>
        </p:nvSpPr>
        <p:spPr bwMode="auto">
          <a:xfrm>
            <a:off x="3424366" y="6823431"/>
            <a:ext cx="23628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74" name="Rectangle 17"/>
          <p:cNvSpPr>
            <a:spLocks/>
          </p:cNvSpPr>
          <p:nvPr/>
        </p:nvSpPr>
        <p:spPr bwMode="auto">
          <a:xfrm>
            <a:off x="5607105" y="7722255"/>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75" name="Rectangle 18"/>
          <p:cNvSpPr>
            <a:spLocks/>
          </p:cNvSpPr>
          <p:nvPr/>
        </p:nvSpPr>
        <p:spPr bwMode="auto">
          <a:xfrm>
            <a:off x="8328535" y="7008128"/>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76" name="Rectangle 19"/>
          <p:cNvSpPr>
            <a:spLocks/>
          </p:cNvSpPr>
          <p:nvPr/>
        </p:nvSpPr>
        <p:spPr bwMode="auto">
          <a:xfrm>
            <a:off x="8368898" y="8256747"/>
            <a:ext cx="2396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Disaster recovery</a:t>
            </a:r>
          </a:p>
        </p:txBody>
      </p:sp>
      <p:sp>
        <p:nvSpPr>
          <p:cNvPr id="77" name="Rectangle 21"/>
          <p:cNvSpPr>
            <a:spLocks/>
          </p:cNvSpPr>
          <p:nvPr/>
        </p:nvSpPr>
        <p:spPr bwMode="auto">
          <a:xfrm>
            <a:off x="12123677" y="8847099"/>
            <a:ext cx="2678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78" name="Rectangle 20"/>
          <p:cNvSpPr>
            <a:spLocks/>
          </p:cNvSpPr>
          <p:nvPr/>
        </p:nvSpPr>
        <p:spPr bwMode="auto">
          <a:xfrm>
            <a:off x="8419295" y="9313494"/>
            <a:ext cx="2619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Servers</a:t>
            </a:r>
          </a:p>
        </p:txBody>
      </p:sp>
      <p:sp>
        <p:nvSpPr>
          <p:cNvPr id="79" name="TextBox 78"/>
          <p:cNvSpPr txBox="1"/>
          <p:nvPr/>
        </p:nvSpPr>
        <p:spPr>
          <a:xfrm rot="16200000">
            <a:off x="-913803" y="341984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Stacks</a:t>
            </a:r>
          </a:p>
        </p:txBody>
      </p:sp>
      <p:sp>
        <p:nvSpPr>
          <p:cNvPr id="80" name="TextBox 79"/>
          <p:cNvSpPr txBox="1"/>
          <p:nvPr/>
        </p:nvSpPr>
        <p:spPr>
          <a:xfrm rot="16200000">
            <a:off x="-614806" y="7212014"/>
            <a:ext cx="2672231"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hardware environments</a:t>
            </a:r>
          </a:p>
        </p:txBody>
      </p:sp>
      <p:sp>
        <p:nvSpPr>
          <p:cNvPr id="81" name="Rectangle 20"/>
          <p:cNvSpPr>
            <a:spLocks/>
          </p:cNvSpPr>
          <p:nvPr/>
        </p:nvSpPr>
        <p:spPr bwMode="auto">
          <a:xfrm>
            <a:off x="12601567" y="6583704"/>
            <a:ext cx="2534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82"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5263" y="7427165"/>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3" name="Rectangle 19"/>
          <p:cNvSpPr>
            <a:spLocks/>
          </p:cNvSpPr>
          <p:nvPr/>
        </p:nvSpPr>
        <p:spPr bwMode="auto">
          <a:xfrm>
            <a:off x="2631885" y="8840483"/>
            <a:ext cx="3080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84" name="Picture 1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5543" y="6783246"/>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5" name="Picture 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37739" y="8825803"/>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6" name="Picture 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976" y="8810766"/>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87" name="Picture 86"/>
          <p:cNvPicPr>
            <a:picLocks noChangeAspect="1"/>
          </p:cNvPicPr>
          <p:nvPr/>
        </p:nvPicPr>
        <p:blipFill>
          <a:blip r:embed="rId9" cstate="print"/>
          <a:stretch>
            <a:fillRect/>
          </a:stretch>
        </p:blipFill>
        <p:spPr>
          <a:xfrm>
            <a:off x="13790334" y="7162954"/>
            <a:ext cx="813701" cy="1118545"/>
          </a:xfrm>
          <a:prstGeom prst="rect">
            <a:avLst/>
          </a:prstGeom>
        </p:spPr>
      </p:pic>
      <p:pic>
        <p:nvPicPr>
          <p:cNvPr id="88"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41365" y="693421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9" name="Freeform 88"/>
          <p:cNvSpPr/>
          <p:nvPr/>
        </p:nvSpPr>
        <p:spPr>
          <a:xfrm>
            <a:off x="11969898"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0146599" y="264146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1" name="Freeform 90"/>
          <p:cNvSpPr/>
          <p:nvPr/>
        </p:nvSpPr>
        <p:spPr>
          <a:xfrm>
            <a:off x="11745645"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2" name="Freeform 91"/>
          <p:cNvSpPr/>
          <p:nvPr/>
        </p:nvSpPr>
        <p:spPr>
          <a:xfrm>
            <a:off x="11857340"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3" name="Freeform 92"/>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4" name="Freeform 93"/>
          <p:cNvSpPr/>
          <p:nvPr/>
        </p:nvSpPr>
        <p:spPr>
          <a:xfrm>
            <a:off x="12081593"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5" name="Freeform 94"/>
          <p:cNvSpPr/>
          <p:nvPr/>
        </p:nvSpPr>
        <p:spPr>
          <a:xfrm>
            <a:off x="11969898"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6" name="Freeform 95"/>
          <p:cNvSpPr/>
          <p:nvPr/>
        </p:nvSpPr>
        <p:spPr>
          <a:xfrm>
            <a:off x="10146599" y="304662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97" name="Freeform 96"/>
          <p:cNvSpPr/>
          <p:nvPr/>
        </p:nvSpPr>
        <p:spPr>
          <a:xfrm>
            <a:off x="11745645"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8" name="Freeform 97"/>
          <p:cNvSpPr/>
          <p:nvPr/>
        </p:nvSpPr>
        <p:spPr>
          <a:xfrm>
            <a:off x="2362798" y="248477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2475353"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2251100"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7495723"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7271470"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3" name="Freeform 102"/>
          <p:cNvSpPr/>
          <p:nvPr/>
        </p:nvSpPr>
        <p:spPr>
          <a:xfrm>
            <a:off x="7383166" y="209074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4" name="Freeform 103"/>
          <p:cNvSpPr/>
          <p:nvPr/>
        </p:nvSpPr>
        <p:spPr>
          <a:xfrm>
            <a:off x="12679939" y="236712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12564261" y="21639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12452565" y="23664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2358601" y="37270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8" name="Freeform 107"/>
          <p:cNvSpPr/>
          <p:nvPr/>
        </p:nvSpPr>
        <p:spPr>
          <a:xfrm>
            <a:off x="224604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9" name="Freeform 108"/>
          <p:cNvSpPr/>
          <p:nvPr/>
        </p:nvSpPr>
        <p:spPr>
          <a:xfrm>
            <a:off x="247029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0" name="Freeform 109"/>
          <p:cNvSpPr/>
          <p:nvPr/>
        </p:nvSpPr>
        <p:spPr>
          <a:xfrm>
            <a:off x="2358601" y="41321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1" name="Freeform 110"/>
          <p:cNvSpPr/>
          <p:nvPr/>
        </p:nvSpPr>
        <p:spPr>
          <a:xfrm>
            <a:off x="10730464"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2" name="Freeform 111"/>
          <p:cNvSpPr/>
          <p:nvPr/>
        </p:nvSpPr>
        <p:spPr>
          <a:xfrm>
            <a:off x="10506211"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3" name="Freeform 112"/>
          <p:cNvSpPr/>
          <p:nvPr/>
        </p:nvSpPr>
        <p:spPr>
          <a:xfrm>
            <a:off x="10617907" y="268929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4" name="Freeform 113"/>
          <p:cNvSpPr/>
          <p:nvPr/>
        </p:nvSpPr>
        <p:spPr>
          <a:xfrm>
            <a:off x="10730464"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5" name="Freeform 114"/>
          <p:cNvSpPr/>
          <p:nvPr/>
        </p:nvSpPr>
        <p:spPr>
          <a:xfrm>
            <a:off x="10506211"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6" name="Freeform 115"/>
          <p:cNvSpPr/>
          <p:nvPr/>
        </p:nvSpPr>
        <p:spPr>
          <a:xfrm>
            <a:off x="7762607"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7" name="Freeform 116"/>
          <p:cNvSpPr/>
          <p:nvPr/>
        </p:nvSpPr>
        <p:spPr>
          <a:xfrm>
            <a:off x="7986860"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9" name="Freeform 118"/>
          <p:cNvSpPr/>
          <p:nvPr/>
        </p:nvSpPr>
        <p:spPr>
          <a:xfrm>
            <a:off x="7875166"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0" name="Freeform 119"/>
          <p:cNvSpPr/>
          <p:nvPr/>
        </p:nvSpPr>
        <p:spPr>
          <a:xfrm>
            <a:off x="7650913"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1" name="TextBox 120"/>
          <p:cNvSpPr txBox="1"/>
          <p:nvPr/>
        </p:nvSpPr>
        <p:spPr>
          <a:xfrm rot="5400000">
            <a:off x="15644732" y="2795070"/>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Do services and apps interact appropriately?</a:t>
            </a:r>
          </a:p>
        </p:txBody>
      </p:sp>
      <p:sp>
        <p:nvSpPr>
          <p:cNvPr id="122" name="TextBox 121"/>
          <p:cNvSpPr txBox="1"/>
          <p:nvPr/>
        </p:nvSpPr>
        <p:spPr>
          <a:xfrm rot="5400000">
            <a:off x="15644732" y="7554052"/>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Can I migrate smoothly and quickly?</a:t>
            </a:r>
          </a:p>
        </p:txBody>
      </p:sp>
      <p:grpSp>
        <p:nvGrpSpPr>
          <p:cNvPr id="123" name="Group 122"/>
          <p:cNvGrpSpPr/>
          <p:nvPr/>
        </p:nvGrpSpPr>
        <p:grpSpPr>
          <a:xfrm>
            <a:off x="7703362" y="5041654"/>
            <a:ext cx="2267858" cy="2267858"/>
            <a:chOff x="5104426" y="2860581"/>
            <a:chExt cx="1511642" cy="1511642"/>
          </a:xfrm>
        </p:grpSpPr>
        <p:cxnSp>
          <p:nvCxnSpPr>
            <p:cNvPr id="124" name="Straight Arrow Connector 1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22989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1"/>
          <p:cNvGraphicFramePr>
            <a:graphicFrameLocks noGrp="1"/>
          </p:cNvGraphicFramePr>
          <p:nvPr>
            <p:extLst>
              <p:ext uri="{D42A27DB-BD31-4B8C-83A1-F6EECF244321}">
                <p14:modId xmlns:p14="http://schemas.microsoft.com/office/powerpoint/2010/main" val="3375410207"/>
              </p:ext>
            </p:extLst>
          </p:nvPr>
        </p:nvGraphicFramePr>
        <p:xfrm>
          <a:off x="2664867" y="2078957"/>
          <a:ext cx="11689233" cy="6881371"/>
        </p:xfrm>
        <a:graphic>
          <a:graphicData uri="http://schemas.openxmlformats.org/drawingml/2006/table">
            <a:tbl>
              <a:tblPr/>
              <a:tblGrid>
                <a:gridCol w="2597605"/>
                <a:gridCol w="1298804"/>
                <a:gridCol w="1298804"/>
                <a:gridCol w="1298804"/>
                <a:gridCol w="1298804"/>
                <a:gridCol w="1298804"/>
                <a:gridCol w="1298804"/>
                <a:gridCol w="1298804"/>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r>
            </a:tbl>
          </a:graphicData>
        </a:graphic>
      </p:graphicFrame>
      <p:sp>
        <p:nvSpPr>
          <p:cNvPr id="5" name="Freeform 4"/>
          <p:cNvSpPr/>
          <p:nvPr/>
        </p:nvSpPr>
        <p:spPr>
          <a:xfrm>
            <a:off x="2189433" y="23058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6" name="Freeform 5"/>
          <p:cNvSpPr/>
          <p:nvPr/>
        </p:nvSpPr>
        <p:spPr>
          <a:xfrm>
            <a:off x="2301990"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 name="Freeform 6"/>
          <p:cNvSpPr/>
          <p:nvPr/>
        </p:nvSpPr>
        <p:spPr>
          <a:xfrm>
            <a:off x="2077737"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8" name="Freeform 7"/>
          <p:cNvSpPr/>
          <p:nvPr/>
        </p:nvSpPr>
        <p:spPr>
          <a:xfrm>
            <a:off x="2101879"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326132"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 name="Freeform 9"/>
          <p:cNvSpPr/>
          <p:nvPr/>
        </p:nvSpPr>
        <p:spPr>
          <a:xfrm>
            <a:off x="2214438"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 name="Freeform 10"/>
          <p:cNvSpPr/>
          <p:nvPr/>
        </p:nvSpPr>
        <p:spPr>
          <a:xfrm>
            <a:off x="1990185"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 name="Freeform 11"/>
          <p:cNvSpPr/>
          <p:nvPr/>
        </p:nvSpPr>
        <p:spPr>
          <a:xfrm>
            <a:off x="2112267" y="420479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3" name="Freeform 12"/>
          <p:cNvSpPr/>
          <p:nvPr/>
        </p:nvSpPr>
        <p:spPr>
          <a:xfrm>
            <a:off x="1999710"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2223961"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12267" y="4609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2258212"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033959"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45655" y="7355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8212"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33959"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097678" y="616041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09373" y="63629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3" name="Freeform 22"/>
          <p:cNvSpPr/>
          <p:nvPr/>
        </p:nvSpPr>
        <p:spPr>
          <a:xfrm>
            <a:off x="2097678" y="656557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4" name="Freeform 23"/>
          <p:cNvSpPr/>
          <p:nvPr/>
        </p:nvSpPr>
        <p:spPr>
          <a:xfrm>
            <a:off x="2243624"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019371"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131068" y="55019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7213" y="9181363"/>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9955" y="9033529"/>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6855491" y="9047814"/>
            <a:ext cx="718827" cy="974682"/>
          </a:xfrm>
          <a:prstGeom prst="rect">
            <a:avLst/>
          </a:prstGeom>
        </p:spPr>
      </p:pic>
      <p:pic>
        <p:nvPicPr>
          <p:cNvPr id="30" name="Picture 29"/>
          <p:cNvPicPr>
            <a:picLocks noChangeAspect="1"/>
          </p:cNvPicPr>
          <p:nvPr/>
        </p:nvPicPr>
        <p:blipFill>
          <a:blip r:embed="rId5" cstate="print"/>
          <a:stretch>
            <a:fillRect/>
          </a:stretch>
        </p:blipFill>
        <p:spPr>
          <a:xfrm>
            <a:off x="9385553" y="9024117"/>
            <a:ext cx="895630" cy="1231166"/>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15735" y="9300198"/>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12059282" y="9371647"/>
            <a:ext cx="839970" cy="668864"/>
          </a:xfrm>
          <a:prstGeom prst="rect">
            <a:avLst/>
          </a:prstGeom>
        </p:spPr>
      </p:pic>
      <p:pic>
        <p:nvPicPr>
          <p:cNvPr id="33" name="Picture 32"/>
          <p:cNvPicPr>
            <a:picLocks noChangeAspect="1"/>
          </p:cNvPicPr>
          <p:nvPr/>
        </p:nvPicPr>
        <p:blipFill>
          <a:blip r:embed="rId4" cstate="print"/>
          <a:stretch>
            <a:fillRect/>
          </a:stretch>
        </p:blipFill>
        <p:spPr>
          <a:xfrm>
            <a:off x="13247976" y="9158407"/>
            <a:ext cx="718827" cy="974682"/>
          </a:xfrm>
          <a:prstGeom prst="rect">
            <a:avLst/>
          </a:prstGeom>
        </p:spPr>
      </p:pic>
      <p:pic>
        <p:nvPicPr>
          <p:cNvPr id="34" name="Picture 33"/>
          <p:cNvPicPr>
            <a:picLocks noChangeAspect="1"/>
          </p:cNvPicPr>
          <p:nvPr/>
        </p:nvPicPr>
        <p:blipFill>
          <a:blip r:embed="rId4" cstate="print"/>
          <a:stretch>
            <a:fillRect/>
          </a:stretch>
        </p:blipFill>
        <p:spPr>
          <a:xfrm>
            <a:off x="13418239" y="9158407"/>
            <a:ext cx="718827" cy="974682"/>
          </a:xfrm>
          <a:prstGeom prst="rect">
            <a:avLst/>
          </a:prstGeom>
        </p:spPr>
      </p:pic>
      <p:pic>
        <p:nvPicPr>
          <p:cNvPr id="35" name="Picture 34"/>
          <p:cNvPicPr>
            <a:picLocks noChangeAspect="1"/>
          </p:cNvPicPr>
          <p:nvPr/>
        </p:nvPicPr>
        <p:blipFill>
          <a:blip r:embed="rId4" cstate="print"/>
          <a:stretch>
            <a:fillRect/>
          </a:stretch>
        </p:blipFill>
        <p:spPr>
          <a:xfrm>
            <a:off x="13607389" y="9165728"/>
            <a:ext cx="718827" cy="974682"/>
          </a:xfrm>
          <a:prstGeom prst="rect">
            <a:avLst/>
          </a:prstGeom>
        </p:spPr>
      </p:pic>
      <p:graphicFrame>
        <p:nvGraphicFramePr>
          <p:cNvPr id="50" name="Table 49"/>
          <p:cNvGraphicFramePr>
            <a:graphicFrameLocks noGrp="1"/>
          </p:cNvGraphicFramePr>
          <p:nvPr>
            <p:extLst>
              <p:ext uri="{D42A27DB-BD31-4B8C-83A1-F6EECF244321}">
                <p14:modId xmlns:p14="http://schemas.microsoft.com/office/powerpoint/2010/main" val="815327652"/>
              </p:ext>
            </p:extLst>
          </p:nvPr>
        </p:nvGraphicFramePr>
        <p:xfrm>
          <a:off x="5287076" y="2072610"/>
          <a:ext cx="9052708" cy="5898318"/>
        </p:xfrm>
        <a:graphic>
          <a:graphicData uri="http://schemas.openxmlformats.org/drawingml/2006/table">
            <a:tbl>
              <a:tblPr/>
              <a:tblGrid>
                <a:gridCol w="1293244"/>
                <a:gridCol w="1293244"/>
                <a:gridCol w="1293244"/>
                <a:gridCol w="1293244"/>
                <a:gridCol w="1293244"/>
                <a:gridCol w="1293244"/>
                <a:gridCol w="1293244"/>
              </a:tblGrid>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r>
            </a:tbl>
          </a:graphicData>
        </a:graphic>
      </p:graphicFrame>
      <p:sp>
        <p:nvSpPr>
          <p:cNvPr id="36" name="TextBox 35"/>
          <p:cNvSpPr txBox="1"/>
          <p:nvPr/>
        </p:nvSpPr>
        <p:spPr>
          <a:xfrm>
            <a:off x="4970211" y="0"/>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Matrix From Hell</a:t>
            </a:r>
          </a:p>
        </p:txBody>
      </p:sp>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32525" y="-3308877"/>
            <a:ext cx="1168254" cy="9003175"/>
          </a:xfrm>
          <a:prstGeom prst="rect">
            <a:avLst/>
          </a:prstGeom>
        </p:spPr>
      </p:pic>
    </p:spTree>
    <p:extLst>
      <p:ext uri="{BB962C8B-B14F-4D97-AF65-F5344CB8AC3E}">
        <p14:creationId xmlns:p14="http://schemas.microsoft.com/office/powerpoint/2010/main" val="168701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0242" y="2220234"/>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2067" y="2790467"/>
            <a:ext cx="2167527" cy="179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61888" y="1695888"/>
            <a:ext cx="1976382" cy="220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6367" y="1622964"/>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1968" y="3425020"/>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32825" y="8318359"/>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594520" y="6238956"/>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269" y="7555245"/>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72227" y="6450259"/>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9375" y="6074656"/>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44303" y="668275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48595" y="841969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0644846" y="3229986"/>
            <a:ext cx="1915105" cy="1915105"/>
          </a:xfrm>
          <a:prstGeom prst="rect">
            <a:avLst/>
          </a:prstGeom>
        </p:spPr>
      </p:pic>
      <p:sp>
        <p:nvSpPr>
          <p:cNvPr id="17" name="TextBox 16"/>
          <p:cNvSpPr txBox="1"/>
          <p:nvPr/>
        </p:nvSpPr>
        <p:spPr>
          <a:xfrm rot="16200000">
            <a:off x="-699453" y="324836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Goods</a:t>
            </a:r>
          </a:p>
        </p:txBody>
      </p:sp>
      <p:sp>
        <p:nvSpPr>
          <p:cNvPr id="18" name="TextBox 17"/>
          <p:cNvSpPr txBox="1"/>
          <p:nvPr/>
        </p:nvSpPr>
        <p:spPr>
          <a:xfrm rot="16200000">
            <a:off x="-690033" y="6844583"/>
            <a:ext cx="3279965" cy="1339213"/>
          </a:xfrm>
          <a:prstGeom prst="rect">
            <a:avLst/>
          </a:prstGeom>
          <a:solidFill>
            <a:schemeClr val="accent1"/>
          </a:solidFill>
        </p:spPr>
        <p:txBody>
          <a:bodyPr wrap="square" rtlCol="0">
            <a:spAutoFit/>
          </a:bodyPr>
          <a:lstStyle/>
          <a:p>
            <a:pPr algn="ctr" defTabSz="1371874"/>
            <a:r>
              <a:rPr lang="en-US" sz="2701" b="1" dirty="0" err="1">
                <a:solidFill>
                  <a:prstClr val="white"/>
                </a:solidFill>
              </a:rPr>
              <a:t>Multipilicity</a:t>
            </a:r>
            <a:r>
              <a:rPr lang="en-US" sz="2701" b="1" dirty="0">
                <a:solidFill>
                  <a:prstClr val="white"/>
                </a:solidFill>
              </a:rPr>
              <a:t> of methods for transporting/storing</a:t>
            </a:r>
          </a:p>
        </p:txBody>
      </p:sp>
      <p:sp>
        <p:nvSpPr>
          <p:cNvPr id="19" name="TextBox 18"/>
          <p:cNvSpPr txBox="1"/>
          <p:nvPr/>
        </p:nvSpPr>
        <p:spPr>
          <a:xfrm rot="5400000">
            <a:off x="15301772" y="2544387"/>
            <a:ext cx="3279965"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Do I worry about how goods interact (e.g. coffee beans next to spices)</a:t>
            </a:r>
          </a:p>
        </p:txBody>
      </p:sp>
      <p:sp>
        <p:nvSpPr>
          <p:cNvPr id="22" name="TextBox 21"/>
          <p:cNvSpPr txBox="1"/>
          <p:nvPr/>
        </p:nvSpPr>
        <p:spPr>
          <a:xfrm rot="5400000">
            <a:off x="15217541" y="7075090"/>
            <a:ext cx="3530743"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Can I transport quickly and smoothly</a:t>
            </a:r>
          </a:p>
          <a:p>
            <a:pPr algn="ctr" defTabSz="1371874"/>
            <a:r>
              <a:rPr lang="en-US" sz="2701" b="1" dirty="0">
                <a:solidFill>
                  <a:prstClr val="white"/>
                </a:solidFill>
              </a:rPr>
              <a:t>(e.g. from boat to train to truck)</a:t>
            </a:r>
          </a:p>
        </p:txBody>
      </p:sp>
      <p:grpSp>
        <p:nvGrpSpPr>
          <p:cNvPr id="23" name="Group 22"/>
          <p:cNvGrpSpPr/>
          <p:nvPr/>
        </p:nvGrpSpPr>
        <p:grpSpPr>
          <a:xfrm>
            <a:off x="7266494" y="4286004"/>
            <a:ext cx="2267858" cy="2267858"/>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7" name="TextBox 2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Cargo Transport Pre-1960</a:t>
            </a:r>
          </a:p>
        </p:txBody>
      </p:sp>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056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72779" y="3505610"/>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646331"/>
          </a:xfrm>
          <a:prstGeom prst="rect">
            <a:avLst/>
          </a:prstGeom>
          <a:noFill/>
        </p:spPr>
        <p:txBody>
          <a:bodyPr wrap="square" rtlCol="0">
            <a:spAutoFit/>
          </a:bodyPr>
          <a:lstStyle/>
          <a:p>
            <a:r>
              <a:rPr lang="tr-TR" sz="3600" b="1" dirty="0">
                <a:solidFill>
                  <a:schemeClr val="bg1"/>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06234"/>
            <a:ext cx="9577064"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Why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15769752" cy="584775"/>
          </a:xfrm>
          <a:prstGeom prst="rect">
            <a:avLst/>
          </a:prstGeom>
          <a:noFill/>
        </p:spPr>
        <p:txBody>
          <a:bodyPr wrap="square" rtlCol="0">
            <a:spAutoFit/>
          </a:bodyPr>
          <a:lstStyle/>
          <a:p>
            <a:r>
              <a:rPr lang="tr-TR" dirty="0">
                <a:solidFill>
                  <a:srgbClr val="31859C"/>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Architecture</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components</a:t>
            </a:r>
          </a:p>
        </p:txBody>
      </p:sp>
      <p:sp>
        <p:nvSpPr>
          <p:cNvPr id="74" name="TextBox 73"/>
          <p:cNvSpPr txBox="1"/>
          <p:nvPr/>
        </p:nvSpPr>
        <p:spPr>
          <a:xfrm>
            <a:off x="1872779" y="7296616"/>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84750" y="8123719"/>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5210" y="79141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22943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464646"/>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464646"/>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464646"/>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6568</TotalTime>
  <Words>3294</Words>
  <Application>Microsoft Office PowerPoint</Application>
  <PresentationFormat>Custom</PresentationFormat>
  <Paragraphs>806</Paragraphs>
  <Slides>57</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Cabin</vt:lpstr>
      <vt:lpstr>Calibri</vt:lpstr>
      <vt:lpstr>Gill Sans</vt:lpstr>
      <vt:lpstr>Klavika</vt:lpstr>
      <vt:lpstr>Novecento sans wide Book</vt:lpstr>
      <vt:lpstr>Times New Roman</vt:lpstr>
      <vt:lpstr>Wingdings</vt:lpstr>
      <vt:lpstr>ヒラギノ角ゴ ProN W3</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They’re different, not mutually exclusive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Cases—From Our Community</vt:lpstr>
      <vt:lpstr>PowerPoint Presentation</vt:lpstr>
      <vt:lpstr>PowerPoint Presentation</vt:lpstr>
      <vt:lpstr>Docker Futures*</vt:lpstr>
      <vt:lpstr>Advanced topics</vt:lpstr>
      <vt:lpstr>OpenStack / Docker</vt:lpstr>
      <vt:lpstr>Why Docker + OpenStack</vt:lpstr>
      <vt:lpstr>Why a new hypervisor?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Voxelflux</dc:creator>
  <cp:lastModifiedBy>DigitalNet</cp:lastModifiedBy>
  <cp:revision>274</cp:revision>
  <dcterms:created xsi:type="dcterms:W3CDTF">2013-09-24T23:05:35Z</dcterms:created>
  <dcterms:modified xsi:type="dcterms:W3CDTF">2016-12-16T14:18:52Z</dcterms:modified>
</cp:coreProperties>
</file>